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792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315D9-4637-485D-B2A1-6D90A1EBB16D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0329CF-3631-47E9-AC89-D4AA03C34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70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g object 17"/>
          <p:cNvSpPr/>
          <p:nvPr/>
        </p:nvSpPr>
        <p:spPr>
          <a:xfrm>
            <a:off x="4584953" y="1572005"/>
            <a:ext cx="0" cy="4131310"/>
          </a:xfrm>
          <a:custGeom>
            <a:avLst/>
            <a:gdLst/>
            <a:ahLst/>
            <a:cxnLst/>
            <a:rect l="l" t="t" r="r" b="b"/>
            <a:pathLst>
              <a:path h="4131310">
                <a:moveTo>
                  <a:pt x="0" y="0"/>
                </a:moveTo>
                <a:lnTo>
                  <a:pt x="0" y="4130941"/>
                </a:lnTo>
              </a:path>
            </a:pathLst>
          </a:custGeom>
          <a:ln w="25908">
            <a:solidFill>
              <a:srgbClr val="9BC75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022423" y="519066"/>
            <a:ext cx="2147153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6E2FC-D789-441F-9628-40F60EBAE56B}" type="datetime1">
              <a:rPr lang="en-US" smtClean="0"/>
              <a:t>6/2/2023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F5D07-8986-4762-B479-20A14395DF49}" type="datetime1">
              <a:rPr lang="en-US" smtClean="0"/>
              <a:t>6/2/2023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g object 17"/>
          <p:cNvSpPr/>
          <p:nvPr/>
        </p:nvSpPr>
        <p:spPr>
          <a:xfrm>
            <a:off x="6096761" y="1762505"/>
            <a:ext cx="0" cy="4645660"/>
          </a:xfrm>
          <a:custGeom>
            <a:avLst/>
            <a:gdLst/>
            <a:ahLst/>
            <a:cxnLst/>
            <a:rect l="l" t="t" r="r" b="b"/>
            <a:pathLst>
              <a:path h="4645660">
                <a:moveTo>
                  <a:pt x="0" y="0"/>
                </a:moveTo>
                <a:lnTo>
                  <a:pt x="0" y="4645482"/>
                </a:lnTo>
              </a:path>
            </a:pathLst>
          </a:custGeom>
          <a:ln w="25908">
            <a:solidFill>
              <a:srgbClr val="EF5A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320111" y="1685216"/>
            <a:ext cx="5106670" cy="4130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EF5A28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8D331-6B5A-46CC-AD38-04743B31773B}" type="datetime1">
              <a:rPr lang="en-US" smtClean="0"/>
              <a:t>6/2/2023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4B2CE-ED25-46A0-8846-87537288359E}" type="datetime1">
              <a:rPr lang="en-US" smtClean="0"/>
              <a:t>6/2/2023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FEEC1-548A-4C11-8061-3AEFA5D6DF52}" type="datetime1">
              <a:rPr lang="en-US" smtClean="0"/>
              <a:t>6/2/2023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220718" y="160781"/>
            <a:ext cx="3750563" cy="8204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128772" y="1613916"/>
            <a:ext cx="5934709" cy="3733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536C6-D0B5-4441-AA7A-C6A84BD77A96}" type="datetime1">
              <a:rPr lang="en-US" smtClean="0"/>
              <a:t>6/2/2023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2469" y="2977895"/>
            <a:ext cx="10768609" cy="381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51383" y="2009937"/>
            <a:ext cx="325120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spc="100" dirty="0">
                <a:solidFill>
                  <a:srgbClr val="161616"/>
                </a:solidFill>
              </a:rPr>
              <a:t>F</a:t>
            </a:r>
            <a:r>
              <a:rPr sz="4500" spc="-5" dirty="0">
                <a:solidFill>
                  <a:srgbClr val="161616"/>
                </a:solidFill>
              </a:rPr>
              <a:t>i</a:t>
            </a:r>
            <a:r>
              <a:rPr sz="4500" spc="-204" dirty="0">
                <a:solidFill>
                  <a:srgbClr val="161616"/>
                </a:solidFill>
              </a:rPr>
              <a:t>na</a:t>
            </a:r>
            <a:r>
              <a:rPr sz="4500" spc="-45" dirty="0">
                <a:solidFill>
                  <a:srgbClr val="161616"/>
                </a:solidFill>
              </a:rPr>
              <a:t>l</a:t>
            </a:r>
            <a:r>
              <a:rPr sz="4500" spc="-475" dirty="0">
                <a:solidFill>
                  <a:srgbClr val="161616"/>
                </a:solidFill>
              </a:rPr>
              <a:t> </a:t>
            </a:r>
            <a:r>
              <a:rPr sz="4500" spc="130" dirty="0">
                <a:solidFill>
                  <a:srgbClr val="161616"/>
                </a:solidFill>
              </a:rPr>
              <a:t>W</a:t>
            </a:r>
            <a:r>
              <a:rPr sz="4500" spc="60" dirty="0">
                <a:solidFill>
                  <a:srgbClr val="161616"/>
                </a:solidFill>
              </a:rPr>
              <a:t>o</a:t>
            </a:r>
            <a:r>
              <a:rPr sz="4500" spc="-305" dirty="0">
                <a:solidFill>
                  <a:srgbClr val="161616"/>
                </a:solidFill>
              </a:rPr>
              <a:t>r</a:t>
            </a:r>
            <a:r>
              <a:rPr sz="4500" spc="-70" dirty="0">
                <a:solidFill>
                  <a:srgbClr val="161616"/>
                </a:solidFill>
              </a:rPr>
              <a:t>ds</a:t>
            </a:r>
            <a:endParaRPr sz="45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E717C-8AD8-F2F1-D548-EAB1A57DF73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97579" y="519066"/>
            <a:ext cx="59093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5" dirty="0">
                <a:solidFill>
                  <a:srgbClr val="404040"/>
                </a:solidFill>
              </a:rPr>
              <a:t>Sending</a:t>
            </a:r>
            <a:r>
              <a:rPr sz="3600" spc="-210" dirty="0">
                <a:solidFill>
                  <a:srgbClr val="404040"/>
                </a:solidFill>
              </a:rPr>
              <a:t> </a:t>
            </a:r>
            <a:r>
              <a:rPr sz="3600" spc="-90" dirty="0">
                <a:solidFill>
                  <a:srgbClr val="404040"/>
                </a:solidFill>
              </a:rPr>
              <a:t>an</a:t>
            </a:r>
            <a:r>
              <a:rPr sz="3600" spc="-210" dirty="0">
                <a:solidFill>
                  <a:srgbClr val="404040"/>
                </a:solidFill>
              </a:rPr>
              <a:t> </a:t>
            </a:r>
            <a:r>
              <a:rPr sz="3600" spc="120" dirty="0">
                <a:solidFill>
                  <a:srgbClr val="404040"/>
                </a:solidFill>
              </a:rPr>
              <a:t>HTTP</a:t>
            </a:r>
            <a:r>
              <a:rPr sz="3600" spc="-195" dirty="0">
                <a:solidFill>
                  <a:srgbClr val="404040"/>
                </a:solidFill>
              </a:rPr>
              <a:t> </a:t>
            </a:r>
            <a:r>
              <a:rPr sz="3600" spc="-15" dirty="0">
                <a:solidFill>
                  <a:srgbClr val="404040"/>
                </a:solidFill>
              </a:rPr>
              <a:t>Request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707898" y="1626870"/>
            <a:ext cx="2277110" cy="3708400"/>
          </a:xfrm>
          <a:prstGeom prst="rect">
            <a:avLst/>
          </a:prstGeom>
          <a:solidFill>
            <a:srgbClr val="675BA7"/>
          </a:solidFill>
          <a:ln w="25908">
            <a:solidFill>
              <a:srgbClr val="494179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900">
              <a:latin typeface="Times New Roman"/>
              <a:cs typeface="Times New Roman"/>
            </a:endParaRPr>
          </a:p>
          <a:p>
            <a:pPr marL="573405" marR="117475" indent="-449580">
              <a:lnSpc>
                <a:spcPct val="100000"/>
              </a:lnSpc>
            </a:pPr>
            <a:r>
              <a:rPr sz="2400" spc="60" dirty="0">
                <a:solidFill>
                  <a:srgbClr val="FFFFFF"/>
                </a:solidFill>
                <a:latin typeface="Verdana"/>
                <a:cs typeface="Verdana"/>
              </a:rPr>
              <a:t>Product</a:t>
            </a:r>
            <a:r>
              <a:rPr sz="24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Data </a:t>
            </a:r>
            <a:r>
              <a:rPr sz="2400" spc="-8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2400">
              <a:latin typeface="Verdana"/>
              <a:cs typeface="Verdan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9160764" y="1194816"/>
            <a:ext cx="1527175" cy="4707890"/>
            <a:chOff x="9160764" y="1194816"/>
            <a:chExt cx="1527175" cy="470789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60764" y="1194816"/>
              <a:ext cx="1527047" cy="470763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208007" y="1222248"/>
              <a:ext cx="1432559" cy="4613148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9208006" y="1222253"/>
              <a:ext cx="1432560" cy="4613275"/>
            </a:xfrm>
            <a:custGeom>
              <a:avLst/>
              <a:gdLst/>
              <a:ahLst/>
              <a:cxnLst/>
              <a:rect l="l" t="t" r="r" b="b"/>
              <a:pathLst>
                <a:path w="1432559" h="4613275">
                  <a:moveTo>
                    <a:pt x="0" y="238760"/>
                  </a:moveTo>
                  <a:lnTo>
                    <a:pt x="4850" y="190641"/>
                  </a:lnTo>
                  <a:lnTo>
                    <a:pt x="18762" y="145823"/>
                  </a:lnTo>
                  <a:lnTo>
                    <a:pt x="40776" y="105266"/>
                  </a:lnTo>
                  <a:lnTo>
                    <a:pt x="69930" y="69930"/>
                  </a:lnTo>
                  <a:lnTo>
                    <a:pt x="105266" y="40776"/>
                  </a:lnTo>
                  <a:lnTo>
                    <a:pt x="145823" y="18762"/>
                  </a:lnTo>
                  <a:lnTo>
                    <a:pt x="190641" y="4850"/>
                  </a:lnTo>
                  <a:lnTo>
                    <a:pt x="238760" y="0"/>
                  </a:lnTo>
                  <a:lnTo>
                    <a:pt x="1193800" y="0"/>
                  </a:lnTo>
                  <a:lnTo>
                    <a:pt x="1241918" y="4850"/>
                  </a:lnTo>
                  <a:lnTo>
                    <a:pt x="1286736" y="18762"/>
                  </a:lnTo>
                  <a:lnTo>
                    <a:pt x="1327293" y="40776"/>
                  </a:lnTo>
                  <a:lnTo>
                    <a:pt x="1362629" y="69930"/>
                  </a:lnTo>
                  <a:lnTo>
                    <a:pt x="1391783" y="105266"/>
                  </a:lnTo>
                  <a:lnTo>
                    <a:pt x="1413797" y="145823"/>
                  </a:lnTo>
                  <a:lnTo>
                    <a:pt x="1427709" y="190641"/>
                  </a:lnTo>
                  <a:lnTo>
                    <a:pt x="1432560" y="238760"/>
                  </a:lnTo>
                  <a:lnTo>
                    <a:pt x="1432560" y="4374375"/>
                  </a:lnTo>
                  <a:lnTo>
                    <a:pt x="1427709" y="4422494"/>
                  </a:lnTo>
                  <a:lnTo>
                    <a:pt x="1413797" y="4467313"/>
                  </a:lnTo>
                  <a:lnTo>
                    <a:pt x="1391783" y="4507872"/>
                  </a:lnTo>
                  <a:lnTo>
                    <a:pt x="1362629" y="4543210"/>
                  </a:lnTo>
                  <a:lnTo>
                    <a:pt x="1327293" y="4572367"/>
                  </a:lnTo>
                  <a:lnTo>
                    <a:pt x="1286736" y="4594383"/>
                  </a:lnTo>
                  <a:lnTo>
                    <a:pt x="1241918" y="4608296"/>
                  </a:lnTo>
                  <a:lnTo>
                    <a:pt x="1193800" y="4613148"/>
                  </a:lnTo>
                  <a:lnTo>
                    <a:pt x="238760" y="4613148"/>
                  </a:lnTo>
                  <a:lnTo>
                    <a:pt x="190641" y="4608296"/>
                  </a:lnTo>
                  <a:lnTo>
                    <a:pt x="145823" y="4594383"/>
                  </a:lnTo>
                  <a:lnTo>
                    <a:pt x="105266" y="4572367"/>
                  </a:lnTo>
                  <a:lnTo>
                    <a:pt x="69930" y="4543210"/>
                  </a:lnTo>
                  <a:lnTo>
                    <a:pt x="40776" y="4507872"/>
                  </a:lnTo>
                  <a:lnTo>
                    <a:pt x="18762" y="4467313"/>
                  </a:lnTo>
                  <a:lnTo>
                    <a:pt x="4850" y="4422494"/>
                  </a:lnTo>
                  <a:lnTo>
                    <a:pt x="0" y="4374375"/>
                  </a:lnTo>
                  <a:lnTo>
                    <a:pt x="0" y="238760"/>
                  </a:lnTo>
                  <a:close/>
                </a:path>
              </a:pathLst>
            </a:custGeom>
            <a:ln w="9144">
              <a:solidFill>
                <a:srgbClr val="3D3D3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9416497" y="3138037"/>
            <a:ext cx="101473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39700">
              <a:lnSpc>
                <a:spcPct val="100000"/>
              </a:lnSpc>
              <a:spcBef>
                <a:spcPts val="100"/>
              </a:spcBef>
            </a:pPr>
            <a:r>
              <a:rPr sz="2400" spc="90" dirty="0">
                <a:solidFill>
                  <a:srgbClr val="404040"/>
                </a:solidFill>
                <a:latin typeface="Verdana"/>
                <a:cs typeface="Verdana"/>
              </a:rPr>
              <a:t>Web </a:t>
            </a:r>
            <a:r>
              <a:rPr sz="2400" spc="9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400" spc="-105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2400" spc="-10" dirty="0">
                <a:solidFill>
                  <a:srgbClr val="404040"/>
                </a:solidFill>
                <a:latin typeface="Verdana"/>
                <a:cs typeface="Verdana"/>
              </a:rPr>
              <a:t>er</a:t>
            </a:r>
            <a:r>
              <a:rPr sz="2400" spc="-70" dirty="0">
                <a:solidFill>
                  <a:srgbClr val="404040"/>
                </a:solidFill>
                <a:latin typeface="Verdana"/>
                <a:cs typeface="Verdana"/>
              </a:rPr>
              <a:t>v</a:t>
            </a:r>
            <a:r>
              <a:rPr sz="2400" spc="-10" dirty="0">
                <a:solidFill>
                  <a:srgbClr val="404040"/>
                </a:solidFill>
                <a:latin typeface="Verdana"/>
                <a:cs typeface="Verdana"/>
              </a:rPr>
              <a:t>er</a:t>
            </a:r>
            <a:endParaRPr sz="2400">
              <a:latin typeface="Verdana"/>
              <a:cs typeface="Verdana"/>
            </a:endParaRPr>
          </a:p>
        </p:txBody>
      </p:sp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3128772" y="1613916"/>
          <a:ext cx="5933440" cy="3707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294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6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75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99211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  <a:p>
                      <a:pPr marL="317500" marR="455930" algn="ctr">
                        <a:lnSpc>
                          <a:spcPct val="100000"/>
                        </a:lnSpc>
                        <a:spcBef>
                          <a:spcPts val="2155"/>
                        </a:spcBef>
                      </a:pPr>
                      <a:r>
                        <a:rPr sz="2000" spc="-25" dirty="0">
                          <a:solidFill>
                            <a:srgbClr val="4D447D"/>
                          </a:solidFill>
                          <a:latin typeface="Verdana"/>
                          <a:cs typeface="Verdana"/>
                        </a:rPr>
                        <a:t>R</a:t>
                      </a:r>
                      <a:r>
                        <a:rPr sz="2000" dirty="0">
                          <a:solidFill>
                            <a:srgbClr val="4D447D"/>
                          </a:solidFill>
                          <a:latin typeface="Verdana"/>
                          <a:cs typeface="Verdana"/>
                        </a:rPr>
                        <a:t>eq</a:t>
                      </a:r>
                      <a:r>
                        <a:rPr sz="2000" spc="5" dirty="0">
                          <a:solidFill>
                            <a:srgbClr val="4D447D"/>
                          </a:solidFill>
                          <a:latin typeface="Verdana"/>
                          <a:cs typeface="Verdana"/>
                        </a:rPr>
                        <a:t>u</a:t>
                      </a:r>
                      <a:r>
                        <a:rPr sz="2000" dirty="0">
                          <a:solidFill>
                            <a:srgbClr val="4D447D"/>
                          </a:solidFill>
                          <a:latin typeface="Verdana"/>
                          <a:cs typeface="Verdana"/>
                        </a:rPr>
                        <a:t>e</a:t>
                      </a:r>
                      <a:r>
                        <a:rPr sz="2000" spc="-20" dirty="0">
                          <a:solidFill>
                            <a:srgbClr val="4D447D"/>
                          </a:solidFill>
                          <a:latin typeface="Verdana"/>
                          <a:cs typeface="Verdana"/>
                        </a:rPr>
                        <a:t>s</a:t>
                      </a:r>
                      <a:r>
                        <a:rPr sz="2000" dirty="0">
                          <a:solidFill>
                            <a:srgbClr val="4D447D"/>
                          </a:solidFill>
                          <a:latin typeface="Verdana"/>
                          <a:cs typeface="Verdana"/>
                        </a:rPr>
                        <a:t>t  </a:t>
                      </a:r>
                      <a:r>
                        <a:rPr sz="2000" spc="-15" dirty="0">
                          <a:solidFill>
                            <a:srgbClr val="4D447D"/>
                          </a:solidFill>
                          <a:latin typeface="Verdana"/>
                          <a:cs typeface="Verdana"/>
                        </a:rPr>
                        <a:t>(Get)</a:t>
                      </a:r>
                      <a:endParaRPr sz="2000">
                        <a:latin typeface="Verdana"/>
                        <a:cs typeface="Verdana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  <a:p>
                      <a:pPr marR="139065" algn="ctr">
                        <a:lnSpc>
                          <a:spcPct val="100000"/>
                        </a:lnSpc>
                      </a:pPr>
                      <a:r>
                        <a:rPr sz="2000" spc="20" dirty="0">
                          <a:solidFill>
                            <a:srgbClr val="7E7E7E"/>
                          </a:solidFill>
                          <a:latin typeface="Verdana"/>
                          <a:cs typeface="Verdana"/>
                        </a:rPr>
                        <a:t>Response</a:t>
                      </a:r>
                      <a:endParaRPr sz="20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R w="28575">
                      <a:solidFill>
                        <a:srgbClr val="AF401A"/>
                      </a:solidFill>
                      <a:prstDash val="solid"/>
                    </a:lnR>
                    <a:lnB w="76200">
                      <a:solidFill>
                        <a:srgbClr val="7E7E7E"/>
                      </a:solidFill>
                      <a:prstDash val="solid"/>
                    </a:lnB>
                  </a:tcPr>
                </a:tc>
                <a:tc row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1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31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3100">
                        <a:latin typeface="Times New Roman"/>
                        <a:cs typeface="Times New Roman"/>
                      </a:endParaRPr>
                    </a:p>
                    <a:p>
                      <a:pPr marL="183515">
                        <a:lnSpc>
                          <a:spcPct val="100000"/>
                        </a:lnSpc>
                        <a:spcBef>
                          <a:spcPts val="2360"/>
                        </a:spcBef>
                      </a:pPr>
                      <a:r>
                        <a:rPr sz="2400" spc="50" dirty="0">
                          <a:solidFill>
                            <a:srgbClr val="FFFFFF"/>
                          </a:solidFill>
                          <a:latin typeface="Verdana"/>
                          <a:cs typeface="Verdana"/>
                        </a:rPr>
                        <a:t>Http</a:t>
                      </a:r>
                      <a:r>
                        <a:rPr sz="2400" spc="-155" dirty="0">
                          <a:solidFill>
                            <a:srgbClr val="FFFFFF"/>
                          </a:solidFill>
                          <a:latin typeface="Verdana"/>
                          <a:cs typeface="Verdana"/>
                        </a:rPr>
                        <a:t> </a:t>
                      </a:r>
                      <a:r>
                        <a:rPr sz="2400" dirty="0">
                          <a:solidFill>
                            <a:srgbClr val="FFFFFF"/>
                          </a:solidFill>
                          <a:latin typeface="Verdana"/>
                          <a:cs typeface="Verdana"/>
                        </a:rPr>
                        <a:t>Service</a:t>
                      </a:r>
                      <a:endParaRPr sz="2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28575">
                      <a:solidFill>
                        <a:srgbClr val="AF401A"/>
                      </a:solidFill>
                      <a:prstDash val="solid"/>
                    </a:lnL>
                    <a:lnR w="28575">
                      <a:solidFill>
                        <a:srgbClr val="AF401A"/>
                      </a:solidFill>
                      <a:prstDash val="solid"/>
                    </a:lnR>
                    <a:lnT w="28575">
                      <a:solidFill>
                        <a:srgbClr val="AF401A"/>
                      </a:solidFill>
                      <a:prstDash val="solid"/>
                    </a:lnT>
                    <a:lnB w="28575">
                      <a:solidFill>
                        <a:srgbClr val="AF401A"/>
                      </a:solidFill>
                      <a:prstDash val="solid"/>
                    </a:lnB>
                    <a:solidFill>
                      <a:srgbClr val="EF5A2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  <a:p>
                      <a:pPr marL="610870" marR="309880" indent="-149860">
                        <a:lnSpc>
                          <a:spcPct val="100000"/>
                        </a:lnSpc>
                        <a:spcBef>
                          <a:spcPts val="2155"/>
                        </a:spcBef>
                      </a:pPr>
                      <a:r>
                        <a:rPr sz="2000" spc="-25" dirty="0">
                          <a:solidFill>
                            <a:srgbClr val="EF5A28"/>
                          </a:solidFill>
                          <a:latin typeface="Verdana"/>
                          <a:cs typeface="Verdana"/>
                        </a:rPr>
                        <a:t>R</a:t>
                      </a:r>
                      <a:r>
                        <a:rPr sz="2000" dirty="0">
                          <a:solidFill>
                            <a:srgbClr val="EF5A28"/>
                          </a:solidFill>
                          <a:latin typeface="Verdana"/>
                          <a:cs typeface="Verdana"/>
                        </a:rPr>
                        <a:t>eq</a:t>
                      </a:r>
                      <a:r>
                        <a:rPr sz="2000" spc="5" dirty="0">
                          <a:solidFill>
                            <a:srgbClr val="EF5A28"/>
                          </a:solidFill>
                          <a:latin typeface="Verdana"/>
                          <a:cs typeface="Verdana"/>
                        </a:rPr>
                        <a:t>u</a:t>
                      </a:r>
                      <a:r>
                        <a:rPr sz="2000" dirty="0">
                          <a:solidFill>
                            <a:srgbClr val="EF5A28"/>
                          </a:solidFill>
                          <a:latin typeface="Verdana"/>
                          <a:cs typeface="Verdana"/>
                        </a:rPr>
                        <a:t>e</a:t>
                      </a:r>
                      <a:r>
                        <a:rPr sz="2000" spc="-20" dirty="0">
                          <a:solidFill>
                            <a:srgbClr val="EF5A28"/>
                          </a:solidFill>
                          <a:latin typeface="Verdana"/>
                          <a:cs typeface="Verdana"/>
                        </a:rPr>
                        <a:t>s</a:t>
                      </a:r>
                      <a:r>
                        <a:rPr sz="2000" dirty="0">
                          <a:solidFill>
                            <a:srgbClr val="EF5A28"/>
                          </a:solidFill>
                          <a:latin typeface="Verdana"/>
                          <a:cs typeface="Verdana"/>
                        </a:rPr>
                        <a:t>t  </a:t>
                      </a:r>
                      <a:r>
                        <a:rPr sz="2000" spc="5" dirty="0">
                          <a:solidFill>
                            <a:srgbClr val="EF5A28"/>
                          </a:solidFill>
                          <a:latin typeface="Verdana"/>
                          <a:cs typeface="Verdana"/>
                        </a:rPr>
                        <a:t>(GET)</a:t>
                      </a:r>
                      <a:endParaRPr sz="20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28575">
                      <a:solidFill>
                        <a:srgbClr val="AF401A"/>
                      </a:solidFill>
                      <a:prstDash val="solid"/>
                    </a:lnL>
                    <a:lnB w="76200">
                      <a:solidFill>
                        <a:srgbClr val="EF5A28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241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28575">
                      <a:solidFill>
                        <a:srgbClr val="AF401A"/>
                      </a:solidFill>
                      <a:prstDash val="solid"/>
                    </a:lnR>
                    <a:lnB w="76200">
                      <a:solidFill>
                        <a:srgbClr val="7E7E7E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28575">
                      <a:solidFill>
                        <a:srgbClr val="AF401A"/>
                      </a:solidFill>
                      <a:prstDash val="solid"/>
                    </a:lnL>
                    <a:lnR w="28575">
                      <a:solidFill>
                        <a:srgbClr val="AF401A"/>
                      </a:solidFill>
                      <a:prstDash val="solid"/>
                    </a:lnR>
                    <a:lnT w="28575">
                      <a:solidFill>
                        <a:srgbClr val="AF401A"/>
                      </a:solidFill>
                      <a:prstDash val="solid"/>
                    </a:lnT>
                    <a:lnB w="28575">
                      <a:solidFill>
                        <a:srgbClr val="AF401A"/>
                      </a:solidFill>
                      <a:prstDash val="solid"/>
                    </a:lnB>
                    <a:solidFill>
                      <a:srgbClr val="EF5A28"/>
                    </a:solidFill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marL="36385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2000" spc="20" dirty="0">
                          <a:solidFill>
                            <a:srgbClr val="7E7E7E"/>
                          </a:solidFill>
                          <a:latin typeface="Verdana"/>
                          <a:cs typeface="Verdana"/>
                        </a:rPr>
                        <a:t>Response</a:t>
                      </a:r>
                      <a:endParaRPr sz="20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28575">
                      <a:solidFill>
                        <a:srgbClr val="AF401A"/>
                      </a:solidFill>
                      <a:prstDash val="solid"/>
                    </a:lnL>
                    <a:lnT w="76200">
                      <a:solidFill>
                        <a:srgbClr val="EF5A28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626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28575">
                      <a:solidFill>
                        <a:srgbClr val="AF401A"/>
                      </a:solidFill>
                      <a:prstDash val="solid"/>
                    </a:lnR>
                    <a:lnT w="76200">
                      <a:solidFill>
                        <a:srgbClr val="7E7E7E"/>
                      </a:solidFill>
                      <a:prstDash val="solid"/>
                    </a:lnT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28575">
                      <a:solidFill>
                        <a:srgbClr val="AF401A"/>
                      </a:solidFill>
                      <a:prstDash val="solid"/>
                    </a:lnL>
                    <a:lnR w="28575">
                      <a:solidFill>
                        <a:srgbClr val="AF401A"/>
                      </a:solidFill>
                      <a:prstDash val="solid"/>
                    </a:lnR>
                    <a:lnT w="28575">
                      <a:solidFill>
                        <a:srgbClr val="AF401A"/>
                      </a:solidFill>
                      <a:prstDash val="solid"/>
                    </a:lnT>
                    <a:lnB w="28575">
                      <a:solidFill>
                        <a:srgbClr val="AF401A"/>
                      </a:solidFill>
                      <a:prstDash val="solid"/>
                    </a:lnB>
                    <a:solidFill>
                      <a:srgbClr val="EF5A2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28575">
                      <a:solidFill>
                        <a:srgbClr val="AF401A"/>
                      </a:solidFill>
                      <a:prstDash val="solid"/>
                    </a:lnL>
                    <a:lnT w="76200">
                      <a:solidFill>
                        <a:srgbClr val="EF5A28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object 10"/>
          <p:cNvSpPr/>
          <p:nvPr/>
        </p:nvSpPr>
        <p:spPr>
          <a:xfrm>
            <a:off x="2983992" y="2926081"/>
            <a:ext cx="1828800" cy="0"/>
          </a:xfrm>
          <a:custGeom>
            <a:avLst/>
            <a:gdLst/>
            <a:ahLst/>
            <a:cxnLst/>
            <a:rect l="l" t="t" r="r" b="b"/>
            <a:pathLst>
              <a:path w="1828800">
                <a:moveTo>
                  <a:pt x="0" y="0"/>
                </a:moveTo>
                <a:lnTo>
                  <a:pt x="1828736" y="0"/>
                </a:lnTo>
              </a:path>
            </a:pathLst>
          </a:custGeom>
          <a:ln w="57912">
            <a:solidFill>
              <a:srgbClr val="4D447D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783761" y="2839220"/>
            <a:ext cx="173990" cy="173990"/>
          </a:xfrm>
          <a:custGeom>
            <a:avLst/>
            <a:gdLst/>
            <a:ahLst/>
            <a:cxnLst/>
            <a:rect l="l" t="t" r="r" b="b"/>
            <a:pathLst>
              <a:path w="173989" h="173989">
                <a:moveTo>
                  <a:pt x="0" y="0"/>
                </a:moveTo>
                <a:lnTo>
                  <a:pt x="12" y="173736"/>
                </a:lnTo>
                <a:lnTo>
                  <a:pt x="173748" y="86855"/>
                </a:lnTo>
                <a:lnTo>
                  <a:pt x="0" y="0"/>
                </a:lnTo>
                <a:close/>
              </a:path>
            </a:pathLst>
          </a:custGeom>
          <a:solidFill>
            <a:srgbClr val="4D447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2" name="object 12"/>
          <p:cNvGrpSpPr/>
          <p:nvPr/>
        </p:nvGrpSpPr>
        <p:grpSpPr>
          <a:xfrm>
            <a:off x="7379207" y="2839220"/>
            <a:ext cx="1828800" cy="1152525"/>
            <a:chOff x="7379207" y="2839220"/>
            <a:chExt cx="1828800" cy="1152525"/>
          </a:xfrm>
        </p:grpSpPr>
        <p:sp>
          <p:nvSpPr>
            <p:cNvPr id="13" name="object 13"/>
            <p:cNvSpPr/>
            <p:nvPr/>
          </p:nvSpPr>
          <p:spPr>
            <a:xfrm>
              <a:off x="9034196" y="2839220"/>
              <a:ext cx="173990" cy="173990"/>
            </a:xfrm>
            <a:custGeom>
              <a:avLst/>
              <a:gdLst/>
              <a:ahLst/>
              <a:cxnLst/>
              <a:rect l="l" t="t" r="r" b="b"/>
              <a:pathLst>
                <a:path w="173990" h="173989">
                  <a:moveTo>
                    <a:pt x="0" y="0"/>
                  </a:moveTo>
                  <a:lnTo>
                    <a:pt x="12" y="173736"/>
                  </a:lnTo>
                  <a:lnTo>
                    <a:pt x="173748" y="868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5A2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379207" y="3962401"/>
              <a:ext cx="1828800" cy="0"/>
            </a:xfrm>
            <a:custGeom>
              <a:avLst/>
              <a:gdLst/>
              <a:ahLst/>
              <a:cxnLst/>
              <a:rect l="l" t="t" r="r" b="b"/>
              <a:pathLst>
                <a:path w="1828800">
                  <a:moveTo>
                    <a:pt x="0" y="0"/>
                  </a:moveTo>
                  <a:lnTo>
                    <a:pt x="1828736" y="0"/>
                  </a:lnTo>
                </a:path>
              </a:pathLst>
            </a:custGeom>
            <a:ln w="57912">
              <a:solidFill>
                <a:srgbClr val="7E7E7E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/>
          <p:nvPr/>
        </p:nvSpPr>
        <p:spPr>
          <a:xfrm>
            <a:off x="7234432" y="3875540"/>
            <a:ext cx="173990" cy="173990"/>
          </a:xfrm>
          <a:custGeom>
            <a:avLst/>
            <a:gdLst/>
            <a:ahLst/>
            <a:cxnLst/>
            <a:rect l="l" t="t" r="r" b="b"/>
            <a:pathLst>
              <a:path w="173990" h="173989">
                <a:moveTo>
                  <a:pt x="173735" y="0"/>
                </a:moveTo>
                <a:lnTo>
                  <a:pt x="0" y="86855"/>
                </a:lnTo>
                <a:lnTo>
                  <a:pt x="173723" y="173735"/>
                </a:lnTo>
                <a:lnTo>
                  <a:pt x="173735" y="0"/>
                </a:lnTo>
                <a:close/>
              </a:path>
            </a:pathLst>
          </a:custGeom>
          <a:solidFill>
            <a:srgbClr val="7E7E7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983995" y="3881636"/>
            <a:ext cx="173990" cy="173990"/>
          </a:xfrm>
          <a:custGeom>
            <a:avLst/>
            <a:gdLst/>
            <a:ahLst/>
            <a:cxnLst/>
            <a:rect l="l" t="t" r="r" b="b"/>
            <a:pathLst>
              <a:path w="173989" h="173989">
                <a:moveTo>
                  <a:pt x="173736" y="0"/>
                </a:moveTo>
                <a:lnTo>
                  <a:pt x="0" y="86855"/>
                </a:lnTo>
                <a:lnTo>
                  <a:pt x="173723" y="173735"/>
                </a:lnTo>
                <a:lnTo>
                  <a:pt x="173736" y="0"/>
                </a:lnTo>
                <a:close/>
              </a:path>
            </a:pathLst>
          </a:custGeom>
          <a:solidFill>
            <a:srgbClr val="7E7E7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47EEFA1-3917-B956-1FAA-1EE33AF6684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082575" y="3131132"/>
            <a:ext cx="3016250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solidFill>
                  <a:srgbClr val="9BC750"/>
                </a:solidFill>
                <a:latin typeface="Verdana"/>
                <a:cs typeface="Verdana"/>
              </a:rPr>
              <a:t>Steps</a:t>
            </a:r>
            <a:r>
              <a:rPr sz="2400" spc="-155" dirty="0">
                <a:solidFill>
                  <a:srgbClr val="9BC750"/>
                </a:solidFill>
                <a:latin typeface="Verdana"/>
                <a:cs typeface="Verdana"/>
              </a:rPr>
              <a:t> </a:t>
            </a:r>
            <a:r>
              <a:rPr sz="2400" spc="15" dirty="0">
                <a:solidFill>
                  <a:srgbClr val="9BC750"/>
                </a:solidFill>
                <a:latin typeface="Verdana"/>
                <a:cs typeface="Verdana"/>
              </a:rPr>
              <a:t>and</a:t>
            </a:r>
            <a:r>
              <a:rPr sz="2400" spc="-150" dirty="0">
                <a:solidFill>
                  <a:srgbClr val="9BC750"/>
                </a:solidFill>
                <a:latin typeface="Verdana"/>
                <a:cs typeface="Verdana"/>
              </a:rPr>
              <a:t> </a:t>
            </a:r>
            <a:r>
              <a:rPr sz="2400" spc="30" dirty="0">
                <a:solidFill>
                  <a:srgbClr val="9BC750"/>
                </a:solidFill>
                <a:latin typeface="Verdana"/>
                <a:cs typeface="Verdana"/>
              </a:rPr>
              <a:t>tips</a:t>
            </a:r>
            <a:endParaRPr sz="2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2400" spc="15" dirty="0">
                <a:solidFill>
                  <a:srgbClr val="9BC750"/>
                </a:solidFill>
                <a:latin typeface="Verdana"/>
                <a:cs typeface="Verdana"/>
              </a:rPr>
              <a:t>Revisit</a:t>
            </a:r>
            <a:r>
              <a:rPr sz="2400" spc="-135" dirty="0">
                <a:solidFill>
                  <a:srgbClr val="9BC750"/>
                </a:solidFill>
                <a:latin typeface="Verdana"/>
                <a:cs typeface="Verdana"/>
              </a:rPr>
              <a:t> </a:t>
            </a:r>
            <a:r>
              <a:rPr sz="2400" spc="-45" dirty="0">
                <a:solidFill>
                  <a:srgbClr val="9BC750"/>
                </a:solidFill>
                <a:latin typeface="Verdana"/>
                <a:cs typeface="Verdana"/>
              </a:rPr>
              <a:t>as</a:t>
            </a:r>
            <a:r>
              <a:rPr sz="2400" spc="-130" dirty="0">
                <a:solidFill>
                  <a:srgbClr val="9BC750"/>
                </a:solidFill>
                <a:latin typeface="Verdana"/>
                <a:cs typeface="Verdana"/>
              </a:rPr>
              <a:t> </a:t>
            </a:r>
            <a:r>
              <a:rPr sz="2400" spc="30" dirty="0">
                <a:solidFill>
                  <a:srgbClr val="9BC750"/>
                </a:solidFill>
                <a:latin typeface="Verdana"/>
                <a:cs typeface="Verdana"/>
              </a:rPr>
              <a:t>you</a:t>
            </a:r>
            <a:r>
              <a:rPr sz="2400" spc="-130" dirty="0">
                <a:solidFill>
                  <a:srgbClr val="9BC750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9BC750"/>
                </a:solidFill>
                <a:latin typeface="Verdana"/>
                <a:cs typeface="Verdana"/>
              </a:rPr>
              <a:t>build</a:t>
            </a:r>
            <a:endParaRPr sz="24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60120" y="2627376"/>
            <a:ext cx="2581655" cy="202996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5022423" y="519066"/>
            <a:ext cx="205993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30" dirty="0">
                <a:solidFill>
                  <a:srgbClr val="404040"/>
                </a:solidFill>
                <a:latin typeface="Verdana"/>
                <a:cs typeface="Verdana"/>
              </a:rPr>
              <a:t>Ch</a:t>
            </a:r>
            <a:r>
              <a:rPr sz="3600" dirty="0">
                <a:solidFill>
                  <a:srgbClr val="404040"/>
                </a:solidFill>
                <a:latin typeface="Verdana"/>
                <a:cs typeface="Verdana"/>
              </a:rPr>
              <a:t>ec</a:t>
            </a:r>
            <a:r>
              <a:rPr sz="3600" spc="5" dirty="0">
                <a:solidFill>
                  <a:srgbClr val="404040"/>
                </a:solidFill>
                <a:latin typeface="Verdana"/>
                <a:cs typeface="Verdana"/>
              </a:rPr>
              <a:t>k</a:t>
            </a:r>
            <a:r>
              <a:rPr sz="3600" spc="-95" dirty="0">
                <a:solidFill>
                  <a:srgbClr val="404040"/>
                </a:solidFill>
                <a:latin typeface="Verdana"/>
                <a:cs typeface="Verdana"/>
              </a:rPr>
              <a:t>li</a:t>
            </a:r>
            <a:r>
              <a:rPr sz="3600" spc="-130" dirty="0">
                <a:solidFill>
                  <a:srgbClr val="404040"/>
                </a:solidFill>
                <a:latin typeface="Verdana"/>
                <a:cs typeface="Verdana"/>
              </a:rPr>
              <a:t>s</a:t>
            </a:r>
            <a:r>
              <a:rPr sz="3600" spc="2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endParaRPr sz="3600">
              <a:latin typeface="Verdana"/>
              <a:cs typeface="Verdana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18C7D-7DBF-6436-AF2F-17893CCCD91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584953" y="1572005"/>
            <a:ext cx="0" cy="4131310"/>
          </a:xfrm>
          <a:custGeom>
            <a:avLst/>
            <a:gdLst/>
            <a:ahLst/>
            <a:cxnLst/>
            <a:rect l="l" t="t" r="r" b="b"/>
            <a:pathLst>
              <a:path h="4131310">
                <a:moveTo>
                  <a:pt x="0" y="0"/>
                </a:moveTo>
                <a:lnTo>
                  <a:pt x="0" y="4130941"/>
                </a:lnTo>
              </a:path>
            </a:pathLst>
          </a:custGeom>
          <a:ln w="25908">
            <a:solidFill>
              <a:srgbClr val="EF5A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5082575" y="1652853"/>
            <a:ext cx="4742180" cy="905376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2400" spc="35" dirty="0">
                <a:solidFill>
                  <a:srgbClr val="EF5A28"/>
                </a:solidFill>
                <a:latin typeface="Verdana"/>
                <a:cs typeface="Verdana"/>
              </a:rPr>
              <a:t>Angular</a:t>
            </a:r>
            <a:r>
              <a:rPr sz="2400" spc="-150" dirty="0">
                <a:solidFill>
                  <a:srgbClr val="EF5A28"/>
                </a:solidFill>
                <a:latin typeface="Verdana"/>
                <a:cs typeface="Verdana"/>
              </a:rPr>
              <a:t> </a:t>
            </a:r>
            <a:r>
              <a:rPr sz="2400" spc="25" dirty="0">
                <a:solidFill>
                  <a:srgbClr val="EF5A28"/>
                </a:solidFill>
                <a:latin typeface="Verdana"/>
                <a:cs typeface="Verdana"/>
              </a:rPr>
              <a:t>Documentation</a:t>
            </a:r>
            <a:endParaRPr sz="2400" dirty="0">
              <a:latin typeface="Verdana"/>
              <a:cs typeface="Verdana"/>
            </a:endParaRPr>
          </a:p>
          <a:p>
            <a:pPr marL="541020" indent="-290195">
              <a:lnSpc>
                <a:spcPct val="100000"/>
              </a:lnSpc>
              <a:spcBef>
                <a:spcPts val="600"/>
              </a:spcBef>
              <a:buSzPct val="75000"/>
              <a:buFont typeface="Segoe UI"/>
              <a:buChar char="-"/>
              <a:tabLst>
                <a:tab pos="541020" algn="l"/>
                <a:tab pos="541655" algn="l"/>
              </a:tabLst>
            </a:pPr>
            <a:r>
              <a:rPr sz="2400" spc="-35" dirty="0">
                <a:solidFill>
                  <a:srgbClr val="EF5A28"/>
                </a:solidFill>
                <a:latin typeface="Verdana"/>
                <a:cs typeface="Verdana"/>
              </a:rPr>
              <a:t>Angular.io</a:t>
            </a:r>
            <a:endParaRPr sz="2400" dirty="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8263" y="1813560"/>
            <a:ext cx="3314699" cy="3645407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423491" y="519066"/>
            <a:ext cx="32569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0" dirty="0">
                <a:solidFill>
                  <a:srgbClr val="404040"/>
                </a:solidFill>
              </a:rPr>
              <a:t>Learning</a:t>
            </a:r>
            <a:r>
              <a:rPr sz="3600" spc="-285" dirty="0">
                <a:solidFill>
                  <a:srgbClr val="404040"/>
                </a:solidFill>
              </a:rPr>
              <a:t> </a:t>
            </a:r>
            <a:r>
              <a:rPr sz="3600" spc="-5" dirty="0">
                <a:solidFill>
                  <a:srgbClr val="404040"/>
                </a:solidFill>
              </a:rPr>
              <a:t>More</a:t>
            </a:r>
            <a:endParaRPr sz="36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491EE-1E01-7332-B1C7-93F18324964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363636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2500" y="0"/>
            <a:ext cx="10286998" cy="68579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666494" y="1270253"/>
            <a:ext cx="2171700" cy="1420495"/>
          </a:xfrm>
          <a:prstGeom prst="rect">
            <a:avLst/>
          </a:prstGeom>
          <a:solidFill>
            <a:srgbClr val="9BC750"/>
          </a:solidFill>
          <a:ln w="25907">
            <a:solidFill>
              <a:srgbClr val="709238"/>
            </a:solidFill>
          </a:ln>
        </p:spPr>
        <p:txBody>
          <a:bodyPr vert="horz" wrap="square" lIns="0" tIns="698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5"/>
              </a:spcBef>
            </a:pPr>
            <a:endParaRPr sz="2650">
              <a:latin typeface="Times New Roman"/>
              <a:cs typeface="Times New Roman"/>
            </a:endParaRPr>
          </a:p>
          <a:p>
            <a:pPr marL="681355" marR="438150" indent="-238125">
              <a:lnSpc>
                <a:spcPct val="100000"/>
              </a:lnSpc>
            </a:pPr>
            <a:r>
              <a:rPr sz="2000" spc="-17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000" spc="-15" dirty="0">
                <a:solidFill>
                  <a:srgbClr val="FFFFFF"/>
                </a:solidFill>
                <a:latin typeface="Verdana"/>
                <a:cs typeface="Verdana"/>
              </a:rPr>
              <a:t>em</a:t>
            </a:r>
            <a:r>
              <a:rPr sz="2000" spc="25" dirty="0">
                <a:solidFill>
                  <a:srgbClr val="FFFFFF"/>
                </a:solidFill>
                <a:latin typeface="Verdana"/>
                <a:cs typeface="Verdana"/>
              </a:rPr>
              <a:t>pl</a:t>
            </a:r>
            <a:r>
              <a:rPr sz="2000" spc="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00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00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000" spc="-80" dirty="0">
                <a:solidFill>
                  <a:srgbClr val="FFFFFF"/>
                </a:solidFill>
                <a:latin typeface="Verdana"/>
                <a:cs typeface="Verdana"/>
              </a:rPr>
              <a:t>-  </a:t>
            </a:r>
            <a:r>
              <a:rPr sz="2000" spc="5" dirty="0">
                <a:solidFill>
                  <a:srgbClr val="FFFFFF"/>
                </a:solidFill>
                <a:latin typeface="Verdana"/>
                <a:cs typeface="Verdana"/>
              </a:rPr>
              <a:t>driven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50757" y="1270253"/>
            <a:ext cx="2173605" cy="1420495"/>
          </a:xfrm>
          <a:prstGeom prst="rect">
            <a:avLst/>
          </a:prstGeom>
          <a:solidFill>
            <a:srgbClr val="2A9FBB"/>
          </a:solidFill>
          <a:ln w="25907">
            <a:solidFill>
              <a:srgbClr val="1C7488"/>
            </a:solidFill>
          </a:ln>
        </p:spPr>
        <p:txBody>
          <a:bodyPr vert="horz" wrap="square" lIns="0" tIns="571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endParaRPr sz="3700">
              <a:latin typeface="Times New Roman"/>
              <a:cs typeface="Times New Roman"/>
            </a:endParaRPr>
          </a:p>
          <a:p>
            <a:pPr marL="532130">
              <a:lnSpc>
                <a:spcPct val="100000"/>
              </a:lnSpc>
              <a:spcBef>
                <a:spcPts val="5"/>
              </a:spcBef>
            </a:pPr>
            <a:r>
              <a:rPr sz="2000" spc="15" dirty="0">
                <a:solidFill>
                  <a:srgbClr val="FFFFFF"/>
                </a:solidFill>
                <a:latin typeface="Verdana"/>
                <a:cs typeface="Verdana"/>
              </a:rPr>
              <a:t>Reactive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9F7465F-D754-8717-7E8F-A0B45D5C88B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363636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2500" y="0"/>
            <a:ext cx="10286998" cy="68579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666494" y="1270253"/>
            <a:ext cx="2171700" cy="1420495"/>
          </a:xfrm>
          <a:prstGeom prst="rect">
            <a:avLst/>
          </a:prstGeom>
          <a:solidFill>
            <a:srgbClr val="9BC750"/>
          </a:solidFill>
          <a:ln w="25907">
            <a:solidFill>
              <a:srgbClr val="709238"/>
            </a:solidFill>
          </a:ln>
        </p:spPr>
        <p:txBody>
          <a:bodyPr vert="horz" wrap="square" lIns="0" tIns="698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5"/>
              </a:spcBef>
            </a:pPr>
            <a:endParaRPr sz="2650">
              <a:latin typeface="Times New Roman"/>
              <a:cs typeface="Times New Roman"/>
            </a:endParaRPr>
          </a:p>
          <a:p>
            <a:pPr marL="681355" marR="438150" indent="-238125">
              <a:lnSpc>
                <a:spcPct val="100000"/>
              </a:lnSpc>
            </a:pPr>
            <a:r>
              <a:rPr sz="2000" spc="-170" dirty="0"/>
              <a:t>T</a:t>
            </a:r>
            <a:r>
              <a:rPr sz="2000" spc="-15" dirty="0"/>
              <a:t>em</a:t>
            </a:r>
            <a:r>
              <a:rPr sz="2000" spc="25" dirty="0"/>
              <a:t>pl</a:t>
            </a:r>
            <a:r>
              <a:rPr sz="2000" spc="20" dirty="0"/>
              <a:t>a</a:t>
            </a:r>
            <a:r>
              <a:rPr sz="2000" dirty="0"/>
              <a:t>t</a:t>
            </a:r>
            <a:r>
              <a:rPr sz="2000" spc="15" dirty="0"/>
              <a:t>e</a:t>
            </a:r>
            <a:r>
              <a:rPr sz="2000" spc="-80" dirty="0"/>
              <a:t>-  </a:t>
            </a:r>
            <a:r>
              <a:rPr sz="2000" spc="5" dirty="0"/>
              <a:t>driven</a:t>
            </a:r>
            <a:endParaRPr sz="2000"/>
          </a:p>
        </p:txBody>
      </p:sp>
      <p:sp>
        <p:nvSpPr>
          <p:cNvPr id="6" name="object 6"/>
          <p:cNvSpPr txBox="1"/>
          <p:nvPr/>
        </p:nvSpPr>
        <p:spPr>
          <a:xfrm>
            <a:off x="8350757" y="1270253"/>
            <a:ext cx="2173605" cy="1420495"/>
          </a:xfrm>
          <a:prstGeom prst="rect">
            <a:avLst/>
          </a:prstGeom>
          <a:solidFill>
            <a:srgbClr val="2A9FBB"/>
          </a:solidFill>
          <a:ln w="25907">
            <a:solidFill>
              <a:srgbClr val="1C7488"/>
            </a:solidFill>
          </a:ln>
        </p:spPr>
        <p:txBody>
          <a:bodyPr vert="horz" wrap="square" lIns="0" tIns="571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endParaRPr sz="3700">
              <a:latin typeface="Times New Roman"/>
              <a:cs typeface="Times New Roman"/>
            </a:endParaRPr>
          </a:p>
          <a:p>
            <a:pPr marL="532130">
              <a:lnSpc>
                <a:spcPct val="100000"/>
              </a:lnSpc>
              <a:spcBef>
                <a:spcPts val="5"/>
              </a:spcBef>
            </a:pPr>
            <a:r>
              <a:rPr sz="2000" spc="15" dirty="0">
                <a:solidFill>
                  <a:srgbClr val="FFFFFF"/>
                </a:solidFill>
                <a:latin typeface="Verdana"/>
                <a:cs typeface="Verdana"/>
              </a:rPr>
              <a:t>Reactive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FFCFD2-F817-DDC6-4EB4-374FE913192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81359" y="1685216"/>
            <a:ext cx="3890010" cy="2849880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 marR="5715" algn="r">
              <a:lnSpc>
                <a:spcPct val="100000"/>
              </a:lnSpc>
              <a:spcBef>
                <a:spcPts val="509"/>
              </a:spcBef>
            </a:pPr>
            <a:r>
              <a:rPr sz="2400" spc="-15" dirty="0">
                <a:solidFill>
                  <a:srgbClr val="EF5A28"/>
                </a:solidFill>
                <a:latin typeface="Verdana"/>
                <a:cs typeface="Verdana"/>
              </a:rPr>
              <a:t>Template-driven</a:t>
            </a:r>
            <a:endParaRPr sz="2400">
              <a:latin typeface="Verdana"/>
              <a:cs typeface="Verdana"/>
            </a:endParaRPr>
          </a:p>
          <a:p>
            <a:pPr marR="5080" algn="r">
              <a:lnSpc>
                <a:spcPct val="100000"/>
              </a:lnSpc>
              <a:spcBef>
                <a:spcPts val="345"/>
              </a:spcBef>
            </a:pPr>
            <a:r>
              <a:rPr sz="2000" spc="-5" dirty="0">
                <a:solidFill>
                  <a:srgbClr val="404040"/>
                </a:solidFill>
                <a:latin typeface="Verdana"/>
                <a:cs typeface="Verdana"/>
              </a:rPr>
              <a:t>Easy</a:t>
            </a:r>
            <a:r>
              <a:rPr sz="2000" spc="-17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404040"/>
                </a:solidFill>
                <a:latin typeface="Verdana"/>
                <a:cs typeface="Verdana"/>
              </a:rPr>
              <a:t>to</a:t>
            </a:r>
            <a:r>
              <a:rPr sz="2000" spc="-1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Verdana"/>
                <a:cs typeface="Verdana"/>
              </a:rPr>
              <a:t>use</a:t>
            </a:r>
            <a:endParaRPr sz="2000">
              <a:latin typeface="Verdana"/>
              <a:cs typeface="Verdana"/>
            </a:endParaRPr>
          </a:p>
          <a:p>
            <a:pPr marR="5080" algn="r">
              <a:lnSpc>
                <a:spcPct val="100000"/>
              </a:lnSpc>
              <a:spcBef>
                <a:spcPts val="1560"/>
              </a:spcBef>
            </a:pPr>
            <a:r>
              <a:rPr sz="2000" spc="-20" dirty="0">
                <a:solidFill>
                  <a:srgbClr val="404040"/>
                </a:solidFill>
                <a:latin typeface="Verdana"/>
                <a:cs typeface="Verdana"/>
              </a:rPr>
              <a:t>Similar</a:t>
            </a:r>
            <a:r>
              <a:rPr sz="2000" spc="-14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404040"/>
                </a:solidFill>
                <a:latin typeface="Verdana"/>
                <a:cs typeface="Verdana"/>
              </a:rPr>
              <a:t>to</a:t>
            </a:r>
            <a:r>
              <a:rPr sz="2000" spc="-1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35" dirty="0">
                <a:solidFill>
                  <a:srgbClr val="404040"/>
                </a:solidFill>
                <a:latin typeface="Verdana"/>
                <a:cs typeface="Verdana"/>
              </a:rPr>
              <a:t>AngularJS</a:t>
            </a:r>
            <a:endParaRPr sz="2000">
              <a:latin typeface="Verdana"/>
              <a:cs typeface="Verdana"/>
            </a:endParaRPr>
          </a:p>
          <a:p>
            <a:pPr marL="643255" marR="6350" indent="57785" algn="r">
              <a:lnSpc>
                <a:spcPts val="2160"/>
              </a:lnSpc>
              <a:spcBef>
                <a:spcPts val="1830"/>
              </a:spcBef>
            </a:pPr>
            <a:r>
              <a:rPr sz="2000" spc="-10" dirty="0">
                <a:solidFill>
                  <a:srgbClr val="404040"/>
                </a:solidFill>
                <a:latin typeface="Verdana"/>
                <a:cs typeface="Verdana"/>
              </a:rPr>
              <a:t>Two-way</a:t>
            </a:r>
            <a:r>
              <a:rPr sz="2000" spc="-1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404040"/>
                </a:solidFill>
                <a:latin typeface="Verdana"/>
                <a:cs typeface="Verdana"/>
              </a:rPr>
              <a:t>data</a:t>
            </a:r>
            <a:r>
              <a:rPr sz="2000" spc="-11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40" dirty="0">
                <a:solidFill>
                  <a:srgbClr val="404040"/>
                </a:solidFill>
                <a:latin typeface="Verdana"/>
                <a:cs typeface="Verdana"/>
              </a:rPr>
              <a:t>binding</a:t>
            </a:r>
            <a:r>
              <a:rPr sz="2000" spc="-16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-235" dirty="0">
                <a:solidFill>
                  <a:srgbClr val="404040"/>
                </a:solidFill>
                <a:latin typeface="Verdana"/>
                <a:cs typeface="Verdana"/>
              </a:rPr>
              <a:t>-&gt; </a:t>
            </a:r>
            <a:r>
              <a:rPr sz="2000" spc="-68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404040"/>
                </a:solidFill>
                <a:latin typeface="Verdana"/>
                <a:cs typeface="Verdana"/>
              </a:rPr>
              <a:t>M</a:t>
            </a:r>
            <a:r>
              <a:rPr sz="2000" dirty="0">
                <a:solidFill>
                  <a:srgbClr val="404040"/>
                </a:solidFill>
                <a:latin typeface="Verdana"/>
                <a:cs typeface="Verdana"/>
              </a:rPr>
              <a:t>i</a:t>
            </a:r>
            <a:r>
              <a:rPr sz="2000" spc="5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000" spc="-10" dirty="0">
                <a:solidFill>
                  <a:srgbClr val="404040"/>
                </a:solidFill>
                <a:latin typeface="Verdana"/>
                <a:cs typeface="Verdana"/>
              </a:rPr>
              <a:t>im</a:t>
            </a:r>
            <a:r>
              <a:rPr sz="2000" spc="-30" dirty="0">
                <a:solidFill>
                  <a:srgbClr val="404040"/>
                </a:solidFill>
                <a:latin typeface="Verdana"/>
                <a:cs typeface="Verdana"/>
              </a:rPr>
              <a:t>a</a:t>
            </a:r>
            <a:r>
              <a:rPr sz="2000" spc="20" dirty="0">
                <a:solidFill>
                  <a:srgbClr val="404040"/>
                </a:solidFill>
                <a:latin typeface="Verdana"/>
                <a:cs typeface="Verdana"/>
              </a:rPr>
              <a:t>l</a:t>
            </a:r>
            <a:r>
              <a:rPr sz="2000" spc="-130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70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000" spc="100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000" spc="-45" dirty="0">
                <a:solidFill>
                  <a:srgbClr val="404040"/>
                </a:solidFill>
                <a:latin typeface="Verdana"/>
                <a:cs typeface="Verdana"/>
              </a:rPr>
              <a:t>m</a:t>
            </a:r>
            <a:r>
              <a:rPr sz="2000" spc="95" dirty="0">
                <a:solidFill>
                  <a:srgbClr val="404040"/>
                </a:solidFill>
                <a:latin typeface="Verdana"/>
                <a:cs typeface="Verdana"/>
              </a:rPr>
              <a:t>po</a:t>
            </a:r>
            <a:r>
              <a:rPr sz="2000" spc="-35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000" spc="-5" dirty="0">
                <a:solidFill>
                  <a:srgbClr val="404040"/>
                </a:solidFill>
                <a:latin typeface="Verdana"/>
                <a:cs typeface="Verdana"/>
              </a:rPr>
              <a:t>e</a:t>
            </a:r>
            <a:r>
              <a:rPr sz="2000" spc="-15" dirty="0">
                <a:solidFill>
                  <a:srgbClr val="404040"/>
                </a:solidFill>
                <a:latin typeface="Verdana"/>
                <a:cs typeface="Verdana"/>
              </a:rPr>
              <a:t>n</a:t>
            </a:r>
            <a:r>
              <a:rPr sz="2000" spc="30" dirty="0">
                <a:solidFill>
                  <a:srgbClr val="404040"/>
                </a:solidFill>
                <a:latin typeface="Verdana"/>
                <a:cs typeface="Verdana"/>
              </a:rPr>
              <a:t>t</a:t>
            </a:r>
            <a:r>
              <a:rPr sz="2000" spc="-1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70" dirty="0">
                <a:solidFill>
                  <a:srgbClr val="404040"/>
                </a:solidFill>
                <a:latin typeface="Verdana"/>
                <a:cs typeface="Verdana"/>
              </a:rPr>
              <a:t>c</a:t>
            </a:r>
            <a:r>
              <a:rPr sz="2000" spc="100" dirty="0">
                <a:solidFill>
                  <a:srgbClr val="404040"/>
                </a:solidFill>
                <a:latin typeface="Verdana"/>
                <a:cs typeface="Verdana"/>
              </a:rPr>
              <a:t>o</a:t>
            </a:r>
            <a:r>
              <a:rPr sz="2000" spc="55" dirty="0">
                <a:solidFill>
                  <a:srgbClr val="404040"/>
                </a:solidFill>
                <a:latin typeface="Verdana"/>
                <a:cs typeface="Verdana"/>
              </a:rPr>
              <a:t>de</a:t>
            </a:r>
            <a:endParaRPr sz="2000">
              <a:latin typeface="Verdana"/>
              <a:cs typeface="Verdana"/>
            </a:endParaRPr>
          </a:p>
          <a:p>
            <a:pPr marR="6350" algn="r">
              <a:lnSpc>
                <a:spcPts val="2280"/>
              </a:lnSpc>
              <a:spcBef>
                <a:spcPts val="1530"/>
              </a:spcBef>
            </a:pPr>
            <a:r>
              <a:rPr sz="2000" spc="25" dirty="0">
                <a:solidFill>
                  <a:srgbClr val="404040"/>
                </a:solidFill>
                <a:latin typeface="Verdana"/>
                <a:cs typeface="Verdana"/>
              </a:rPr>
              <a:t>Automatically</a:t>
            </a:r>
            <a:r>
              <a:rPr sz="2000" spc="-14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-10" dirty="0">
                <a:solidFill>
                  <a:srgbClr val="404040"/>
                </a:solidFill>
                <a:latin typeface="Verdana"/>
                <a:cs typeface="Verdana"/>
              </a:rPr>
              <a:t>tracks</a:t>
            </a:r>
            <a:r>
              <a:rPr sz="2000" spc="-114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404040"/>
                </a:solidFill>
                <a:latin typeface="Verdana"/>
                <a:cs typeface="Verdana"/>
              </a:rPr>
              <a:t>form</a:t>
            </a:r>
            <a:r>
              <a:rPr sz="2000" spc="-1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404040"/>
                </a:solidFill>
                <a:latin typeface="Verdana"/>
                <a:cs typeface="Verdana"/>
              </a:rPr>
              <a:t>and</a:t>
            </a:r>
            <a:endParaRPr sz="2000">
              <a:latin typeface="Verdana"/>
              <a:cs typeface="Verdana"/>
            </a:endParaRPr>
          </a:p>
          <a:p>
            <a:pPr marR="6350" algn="r">
              <a:lnSpc>
                <a:spcPts val="2280"/>
              </a:lnSpc>
            </a:pPr>
            <a:r>
              <a:rPr sz="2000" spc="20" dirty="0">
                <a:solidFill>
                  <a:srgbClr val="404040"/>
                </a:solidFill>
                <a:latin typeface="Verdana"/>
                <a:cs typeface="Verdana"/>
              </a:rPr>
              <a:t>input</a:t>
            </a:r>
            <a:r>
              <a:rPr sz="2000" spc="-15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5" dirty="0">
                <a:solidFill>
                  <a:srgbClr val="404040"/>
                </a:solidFill>
                <a:latin typeface="Verdana"/>
                <a:cs typeface="Verdana"/>
              </a:rPr>
              <a:t>element</a:t>
            </a:r>
            <a:r>
              <a:rPr sz="2000" spc="-135" dirty="0">
                <a:solidFill>
                  <a:srgbClr val="404040"/>
                </a:solidFill>
                <a:latin typeface="Verdana"/>
                <a:cs typeface="Verdana"/>
              </a:rPr>
              <a:t> </a:t>
            </a:r>
            <a:r>
              <a:rPr sz="2000" spc="-15" dirty="0">
                <a:solidFill>
                  <a:srgbClr val="404040"/>
                </a:solidFill>
                <a:latin typeface="Verdana"/>
                <a:cs typeface="Verdana"/>
              </a:rPr>
              <a:t>state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sz="half" idx="3"/>
          </p:nvPr>
        </p:nvSpPr>
        <p:spPr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 marL="70485">
              <a:lnSpc>
                <a:spcPct val="100000"/>
              </a:lnSpc>
              <a:spcBef>
                <a:spcPts val="509"/>
              </a:spcBef>
            </a:pPr>
            <a:r>
              <a:rPr spc="25" dirty="0"/>
              <a:t>Reactive</a:t>
            </a:r>
          </a:p>
          <a:p>
            <a:pPr marL="12700">
              <a:lnSpc>
                <a:spcPts val="2280"/>
              </a:lnSpc>
              <a:spcBef>
                <a:spcPts val="345"/>
              </a:spcBef>
            </a:pPr>
            <a:r>
              <a:rPr sz="2000" spc="25" dirty="0">
                <a:solidFill>
                  <a:srgbClr val="404040"/>
                </a:solidFill>
              </a:rPr>
              <a:t>More</a:t>
            </a:r>
            <a:r>
              <a:rPr sz="2000" spc="-140" dirty="0">
                <a:solidFill>
                  <a:srgbClr val="404040"/>
                </a:solidFill>
              </a:rPr>
              <a:t> </a:t>
            </a:r>
            <a:r>
              <a:rPr sz="2000" spc="20" dirty="0">
                <a:solidFill>
                  <a:srgbClr val="404040"/>
                </a:solidFill>
              </a:rPr>
              <a:t>flexible</a:t>
            </a:r>
            <a:r>
              <a:rPr sz="2000" spc="-135" dirty="0">
                <a:solidFill>
                  <a:srgbClr val="404040"/>
                </a:solidFill>
              </a:rPr>
              <a:t> </a:t>
            </a:r>
            <a:r>
              <a:rPr sz="2000" spc="-229" dirty="0">
                <a:solidFill>
                  <a:srgbClr val="404040"/>
                </a:solidFill>
              </a:rPr>
              <a:t>-&gt;</a:t>
            </a:r>
            <a:endParaRPr sz="2000"/>
          </a:p>
          <a:p>
            <a:pPr marL="12700">
              <a:lnSpc>
                <a:spcPts val="2280"/>
              </a:lnSpc>
            </a:pPr>
            <a:r>
              <a:rPr sz="2000" dirty="0">
                <a:solidFill>
                  <a:srgbClr val="404040"/>
                </a:solidFill>
              </a:rPr>
              <a:t>more</a:t>
            </a:r>
            <a:r>
              <a:rPr sz="2000" spc="-145" dirty="0">
                <a:solidFill>
                  <a:srgbClr val="404040"/>
                </a:solidFill>
              </a:rPr>
              <a:t> </a:t>
            </a:r>
            <a:r>
              <a:rPr sz="2000" spc="25" dirty="0">
                <a:solidFill>
                  <a:srgbClr val="404040"/>
                </a:solidFill>
              </a:rPr>
              <a:t>complex</a:t>
            </a:r>
            <a:r>
              <a:rPr sz="2000" spc="-145" dirty="0">
                <a:solidFill>
                  <a:srgbClr val="404040"/>
                </a:solidFill>
              </a:rPr>
              <a:t> </a:t>
            </a:r>
            <a:r>
              <a:rPr sz="2000" spc="5" dirty="0">
                <a:solidFill>
                  <a:srgbClr val="404040"/>
                </a:solidFill>
              </a:rPr>
              <a:t>scenarios</a:t>
            </a:r>
            <a:endParaRPr sz="2000"/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sz="2000" spc="-20" dirty="0">
                <a:solidFill>
                  <a:srgbClr val="404040"/>
                </a:solidFill>
              </a:rPr>
              <a:t>Immutable</a:t>
            </a:r>
            <a:r>
              <a:rPr sz="2000" spc="-155" dirty="0">
                <a:solidFill>
                  <a:srgbClr val="404040"/>
                </a:solidFill>
              </a:rPr>
              <a:t> </a:t>
            </a:r>
            <a:r>
              <a:rPr sz="2000" spc="10" dirty="0">
                <a:solidFill>
                  <a:srgbClr val="404040"/>
                </a:solidFill>
              </a:rPr>
              <a:t>data</a:t>
            </a:r>
            <a:r>
              <a:rPr sz="2000" spc="-130" dirty="0">
                <a:solidFill>
                  <a:srgbClr val="404040"/>
                </a:solidFill>
              </a:rPr>
              <a:t> </a:t>
            </a:r>
            <a:r>
              <a:rPr sz="2000" spc="40" dirty="0">
                <a:solidFill>
                  <a:srgbClr val="404040"/>
                </a:solidFill>
              </a:rPr>
              <a:t>model</a:t>
            </a:r>
            <a:endParaRPr sz="2000"/>
          </a:p>
          <a:p>
            <a:pPr marL="12700" marR="1597660">
              <a:lnSpc>
                <a:spcPts val="2160"/>
              </a:lnSpc>
              <a:spcBef>
                <a:spcPts val="1830"/>
              </a:spcBef>
            </a:pPr>
            <a:r>
              <a:rPr sz="2000" spc="5" dirty="0">
                <a:solidFill>
                  <a:srgbClr val="404040"/>
                </a:solidFill>
              </a:rPr>
              <a:t>Easier</a:t>
            </a:r>
            <a:r>
              <a:rPr sz="2000" spc="-145" dirty="0">
                <a:solidFill>
                  <a:srgbClr val="404040"/>
                </a:solidFill>
              </a:rPr>
              <a:t> </a:t>
            </a:r>
            <a:r>
              <a:rPr sz="2000" spc="50" dirty="0">
                <a:solidFill>
                  <a:srgbClr val="404040"/>
                </a:solidFill>
              </a:rPr>
              <a:t>to</a:t>
            </a:r>
            <a:r>
              <a:rPr sz="2000" spc="-114" dirty="0">
                <a:solidFill>
                  <a:srgbClr val="404040"/>
                </a:solidFill>
              </a:rPr>
              <a:t> </a:t>
            </a:r>
            <a:r>
              <a:rPr sz="2000" spc="20" dirty="0">
                <a:solidFill>
                  <a:srgbClr val="404040"/>
                </a:solidFill>
              </a:rPr>
              <a:t>perform</a:t>
            </a:r>
            <a:r>
              <a:rPr sz="2000" spc="-140" dirty="0">
                <a:solidFill>
                  <a:srgbClr val="404040"/>
                </a:solidFill>
              </a:rPr>
              <a:t> </a:t>
            </a:r>
            <a:r>
              <a:rPr sz="2000" spc="-25" dirty="0">
                <a:solidFill>
                  <a:srgbClr val="404040"/>
                </a:solidFill>
              </a:rPr>
              <a:t>an</a:t>
            </a:r>
            <a:r>
              <a:rPr sz="2000" spc="-120" dirty="0">
                <a:solidFill>
                  <a:srgbClr val="404040"/>
                </a:solidFill>
              </a:rPr>
              <a:t> </a:t>
            </a:r>
            <a:r>
              <a:rPr sz="2000" spc="30" dirty="0">
                <a:solidFill>
                  <a:srgbClr val="404040"/>
                </a:solidFill>
              </a:rPr>
              <a:t>action </a:t>
            </a:r>
            <a:r>
              <a:rPr sz="2000" spc="-690" dirty="0">
                <a:solidFill>
                  <a:srgbClr val="404040"/>
                </a:solidFill>
              </a:rPr>
              <a:t> </a:t>
            </a:r>
            <a:r>
              <a:rPr sz="2000" spc="35" dirty="0">
                <a:solidFill>
                  <a:srgbClr val="404040"/>
                </a:solidFill>
              </a:rPr>
              <a:t>on</a:t>
            </a:r>
            <a:r>
              <a:rPr sz="2000" spc="-130" dirty="0">
                <a:solidFill>
                  <a:srgbClr val="404040"/>
                </a:solidFill>
              </a:rPr>
              <a:t> </a:t>
            </a:r>
            <a:r>
              <a:rPr sz="2000" spc="-25" dirty="0">
                <a:solidFill>
                  <a:srgbClr val="404040"/>
                </a:solidFill>
              </a:rPr>
              <a:t>a</a:t>
            </a:r>
            <a:r>
              <a:rPr sz="2000" spc="-105" dirty="0">
                <a:solidFill>
                  <a:srgbClr val="404040"/>
                </a:solidFill>
              </a:rPr>
              <a:t> </a:t>
            </a:r>
            <a:r>
              <a:rPr sz="2000" spc="-15" dirty="0">
                <a:solidFill>
                  <a:srgbClr val="404040"/>
                </a:solidFill>
              </a:rPr>
              <a:t>value</a:t>
            </a:r>
            <a:r>
              <a:rPr sz="2000" spc="-120" dirty="0">
                <a:solidFill>
                  <a:srgbClr val="404040"/>
                </a:solidFill>
              </a:rPr>
              <a:t> </a:t>
            </a:r>
            <a:r>
              <a:rPr sz="2000" spc="20" dirty="0">
                <a:solidFill>
                  <a:srgbClr val="404040"/>
                </a:solidFill>
              </a:rPr>
              <a:t>change</a:t>
            </a:r>
            <a:endParaRPr sz="2000"/>
          </a:p>
          <a:p>
            <a:pPr marL="12700" marR="5080">
              <a:lnSpc>
                <a:spcPts val="2160"/>
              </a:lnSpc>
              <a:spcBef>
                <a:spcPts val="1800"/>
              </a:spcBef>
            </a:pPr>
            <a:r>
              <a:rPr sz="2000" spc="15" dirty="0">
                <a:solidFill>
                  <a:srgbClr val="404040"/>
                </a:solidFill>
              </a:rPr>
              <a:t>Reactive </a:t>
            </a:r>
            <a:r>
              <a:rPr sz="2000" spc="-5" dirty="0">
                <a:solidFill>
                  <a:srgbClr val="404040"/>
                </a:solidFill>
              </a:rPr>
              <a:t>transformations </a:t>
            </a:r>
            <a:r>
              <a:rPr sz="2000" spc="-235" dirty="0">
                <a:solidFill>
                  <a:srgbClr val="404040"/>
                </a:solidFill>
              </a:rPr>
              <a:t>-&gt; </a:t>
            </a:r>
            <a:r>
              <a:rPr sz="2000" spc="-229" dirty="0">
                <a:solidFill>
                  <a:srgbClr val="404040"/>
                </a:solidFill>
              </a:rPr>
              <a:t> </a:t>
            </a:r>
            <a:r>
              <a:rPr sz="2000" spc="25" dirty="0">
                <a:solidFill>
                  <a:srgbClr val="404040"/>
                </a:solidFill>
              </a:rPr>
              <a:t>DebounceTime</a:t>
            </a:r>
            <a:r>
              <a:rPr sz="2000" spc="-155" dirty="0">
                <a:solidFill>
                  <a:srgbClr val="404040"/>
                </a:solidFill>
              </a:rPr>
              <a:t> </a:t>
            </a:r>
            <a:r>
              <a:rPr sz="2000" spc="35" dirty="0">
                <a:solidFill>
                  <a:srgbClr val="404040"/>
                </a:solidFill>
              </a:rPr>
              <a:t>or</a:t>
            </a:r>
            <a:r>
              <a:rPr sz="2000" spc="-130" dirty="0">
                <a:solidFill>
                  <a:srgbClr val="404040"/>
                </a:solidFill>
              </a:rPr>
              <a:t> </a:t>
            </a:r>
            <a:r>
              <a:rPr sz="2000" spc="20" dirty="0">
                <a:solidFill>
                  <a:srgbClr val="404040"/>
                </a:solidFill>
              </a:rPr>
              <a:t>DistinctUntilChanged</a:t>
            </a:r>
            <a:endParaRPr sz="2000"/>
          </a:p>
          <a:p>
            <a:pPr marL="12700" marR="183515">
              <a:lnSpc>
                <a:spcPts val="3960"/>
              </a:lnSpc>
              <a:spcBef>
                <a:spcPts val="160"/>
              </a:spcBef>
            </a:pPr>
            <a:r>
              <a:rPr sz="2000" spc="10" dirty="0">
                <a:solidFill>
                  <a:srgbClr val="404040"/>
                </a:solidFill>
              </a:rPr>
              <a:t>Easily</a:t>
            </a:r>
            <a:r>
              <a:rPr sz="2000" spc="-145" dirty="0">
                <a:solidFill>
                  <a:srgbClr val="404040"/>
                </a:solidFill>
              </a:rPr>
              <a:t> </a:t>
            </a:r>
            <a:r>
              <a:rPr sz="2000" spc="50" dirty="0">
                <a:solidFill>
                  <a:srgbClr val="404040"/>
                </a:solidFill>
              </a:rPr>
              <a:t>add</a:t>
            </a:r>
            <a:r>
              <a:rPr sz="2000" spc="-125" dirty="0">
                <a:solidFill>
                  <a:srgbClr val="404040"/>
                </a:solidFill>
              </a:rPr>
              <a:t> </a:t>
            </a:r>
            <a:r>
              <a:rPr sz="2000" spc="20" dirty="0">
                <a:solidFill>
                  <a:srgbClr val="404040"/>
                </a:solidFill>
              </a:rPr>
              <a:t>input</a:t>
            </a:r>
            <a:r>
              <a:rPr sz="2000" spc="-135" dirty="0">
                <a:solidFill>
                  <a:srgbClr val="404040"/>
                </a:solidFill>
              </a:rPr>
              <a:t> </a:t>
            </a:r>
            <a:r>
              <a:rPr sz="2000" dirty="0">
                <a:solidFill>
                  <a:srgbClr val="404040"/>
                </a:solidFill>
              </a:rPr>
              <a:t>elements</a:t>
            </a:r>
            <a:r>
              <a:rPr sz="2000" spc="-135" dirty="0">
                <a:solidFill>
                  <a:srgbClr val="404040"/>
                </a:solidFill>
              </a:rPr>
              <a:t> </a:t>
            </a:r>
            <a:r>
              <a:rPr sz="2000" spc="15" dirty="0">
                <a:solidFill>
                  <a:srgbClr val="404040"/>
                </a:solidFill>
              </a:rPr>
              <a:t>dynamically </a:t>
            </a:r>
            <a:r>
              <a:rPr sz="2000" spc="-690" dirty="0">
                <a:solidFill>
                  <a:srgbClr val="404040"/>
                </a:solidFill>
              </a:rPr>
              <a:t> </a:t>
            </a:r>
            <a:r>
              <a:rPr sz="2000" spc="5" dirty="0">
                <a:solidFill>
                  <a:srgbClr val="404040"/>
                </a:solidFill>
              </a:rPr>
              <a:t>Easier</a:t>
            </a:r>
            <a:r>
              <a:rPr sz="2000" spc="-135" dirty="0">
                <a:solidFill>
                  <a:srgbClr val="404040"/>
                </a:solidFill>
              </a:rPr>
              <a:t> </a:t>
            </a:r>
            <a:r>
              <a:rPr sz="2000" spc="5" dirty="0">
                <a:solidFill>
                  <a:srgbClr val="404040"/>
                </a:solidFill>
              </a:rPr>
              <a:t>unit</a:t>
            </a:r>
            <a:r>
              <a:rPr sz="2000" spc="-125" dirty="0">
                <a:solidFill>
                  <a:srgbClr val="404040"/>
                </a:solidFill>
              </a:rPr>
              <a:t> </a:t>
            </a:r>
            <a:r>
              <a:rPr sz="2000" spc="10" dirty="0">
                <a:solidFill>
                  <a:srgbClr val="404040"/>
                </a:solidFill>
              </a:rPr>
              <a:t>testing</a:t>
            </a:r>
            <a:endParaRPr sz="200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364055" y="519066"/>
            <a:ext cx="337692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10" dirty="0">
                <a:solidFill>
                  <a:srgbClr val="404040"/>
                </a:solidFill>
              </a:rPr>
              <a:t>Angular</a:t>
            </a:r>
            <a:r>
              <a:rPr sz="3600" spc="-250" dirty="0">
                <a:solidFill>
                  <a:srgbClr val="404040"/>
                </a:solidFill>
              </a:rPr>
              <a:t> </a:t>
            </a:r>
            <a:r>
              <a:rPr sz="3600" spc="15" dirty="0">
                <a:solidFill>
                  <a:srgbClr val="404040"/>
                </a:solidFill>
              </a:rPr>
              <a:t>Forms</a:t>
            </a:r>
            <a:endParaRPr sz="36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2B6CB9-3549-D30E-8CE1-2720456426D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83407" y="824483"/>
            <a:ext cx="1918715" cy="2125979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644651" y="906780"/>
            <a:ext cx="2024380" cy="1961514"/>
            <a:chOff x="644651" y="906780"/>
            <a:chExt cx="2024380" cy="1961514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1469" y="959006"/>
              <a:ext cx="1654914" cy="187718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49223" y="911352"/>
              <a:ext cx="2014855" cy="1952625"/>
            </a:xfrm>
            <a:custGeom>
              <a:avLst/>
              <a:gdLst/>
              <a:ahLst/>
              <a:cxnLst/>
              <a:rect l="l" t="t" r="r" b="b"/>
              <a:pathLst>
                <a:path w="2014855" h="1952625">
                  <a:moveTo>
                    <a:pt x="0" y="0"/>
                  </a:moveTo>
                  <a:lnTo>
                    <a:pt x="2014727" y="0"/>
                  </a:lnTo>
                  <a:lnTo>
                    <a:pt x="2014727" y="1952244"/>
                  </a:lnTo>
                  <a:lnTo>
                    <a:pt x="0" y="1952244"/>
                  </a:lnTo>
                  <a:lnTo>
                    <a:pt x="0" y="0"/>
                  </a:lnTo>
                  <a:close/>
                </a:path>
              </a:pathLst>
            </a:custGeom>
            <a:ln w="9144">
              <a:solidFill>
                <a:srgbClr val="7E7E7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740140" y="824483"/>
            <a:ext cx="1929383" cy="2125979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4802888" y="1831853"/>
            <a:ext cx="577850" cy="114300"/>
            <a:chOff x="4802888" y="1831853"/>
            <a:chExt cx="577850" cy="114300"/>
          </a:xfrm>
        </p:grpSpPr>
        <p:sp>
          <p:nvSpPr>
            <p:cNvPr id="9" name="object 9"/>
            <p:cNvSpPr/>
            <p:nvPr/>
          </p:nvSpPr>
          <p:spPr>
            <a:xfrm>
              <a:off x="4898136" y="1888999"/>
              <a:ext cx="387350" cy="0"/>
            </a:xfrm>
            <a:custGeom>
              <a:avLst/>
              <a:gdLst/>
              <a:ahLst/>
              <a:cxnLst/>
              <a:rect l="l" t="t" r="r" b="b"/>
              <a:pathLst>
                <a:path w="387350">
                  <a:moveTo>
                    <a:pt x="0" y="0"/>
                  </a:moveTo>
                  <a:lnTo>
                    <a:pt x="386778" y="0"/>
                  </a:lnTo>
                </a:path>
              </a:pathLst>
            </a:custGeom>
            <a:ln w="38100">
              <a:solidFill>
                <a:srgbClr val="9BC750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802886" y="1831860"/>
              <a:ext cx="577850" cy="114300"/>
            </a:xfrm>
            <a:custGeom>
              <a:avLst/>
              <a:gdLst/>
              <a:ahLst/>
              <a:cxnLst/>
              <a:rect l="l" t="t" r="r" b="b"/>
              <a:pathLst>
                <a:path w="577850" h="114300">
                  <a:moveTo>
                    <a:pt x="114300" y="0"/>
                  </a:moveTo>
                  <a:lnTo>
                    <a:pt x="0" y="57150"/>
                  </a:lnTo>
                  <a:lnTo>
                    <a:pt x="114300" y="114300"/>
                  </a:lnTo>
                  <a:lnTo>
                    <a:pt x="114300" y="0"/>
                  </a:lnTo>
                  <a:close/>
                </a:path>
                <a:path w="577850" h="114300">
                  <a:moveTo>
                    <a:pt x="577265" y="57150"/>
                  </a:moveTo>
                  <a:lnTo>
                    <a:pt x="462965" y="0"/>
                  </a:lnTo>
                  <a:lnTo>
                    <a:pt x="462965" y="114300"/>
                  </a:lnTo>
                  <a:lnTo>
                    <a:pt x="577265" y="57150"/>
                  </a:lnTo>
                  <a:close/>
                </a:path>
              </a:pathLst>
            </a:custGeom>
            <a:solidFill>
              <a:srgbClr val="9BC75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83407" y="3829811"/>
            <a:ext cx="1918715" cy="2125979"/>
          </a:xfrm>
          <a:prstGeom prst="rect">
            <a:avLst/>
          </a:prstGeom>
        </p:spPr>
      </p:pic>
      <p:grpSp>
        <p:nvGrpSpPr>
          <p:cNvPr id="12" name="object 12"/>
          <p:cNvGrpSpPr/>
          <p:nvPr/>
        </p:nvGrpSpPr>
        <p:grpSpPr>
          <a:xfrm>
            <a:off x="6313932" y="3457955"/>
            <a:ext cx="2025650" cy="1961514"/>
            <a:chOff x="6313932" y="3457955"/>
            <a:chExt cx="2025650" cy="1961514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90800" y="3510182"/>
              <a:ext cx="1656171" cy="1877182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6318504" y="3462527"/>
              <a:ext cx="2016760" cy="1952625"/>
            </a:xfrm>
            <a:custGeom>
              <a:avLst/>
              <a:gdLst/>
              <a:ahLst/>
              <a:cxnLst/>
              <a:rect l="l" t="t" r="r" b="b"/>
              <a:pathLst>
                <a:path w="2016759" h="1952625">
                  <a:moveTo>
                    <a:pt x="0" y="0"/>
                  </a:moveTo>
                  <a:lnTo>
                    <a:pt x="2016252" y="0"/>
                  </a:lnTo>
                  <a:lnTo>
                    <a:pt x="2016252" y="1952244"/>
                  </a:lnTo>
                  <a:lnTo>
                    <a:pt x="0" y="1952244"/>
                  </a:lnTo>
                  <a:lnTo>
                    <a:pt x="0" y="0"/>
                  </a:lnTo>
                  <a:close/>
                </a:path>
              </a:pathLst>
            </a:custGeom>
            <a:ln w="9143">
              <a:solidFill>
                <a:srgbClr val="7E7E7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740140" y="3829811"/>
            <a:ext cx="1929383" cy="2125979"/>
          </a:xfrm>
          <a:prstGeom prst="rect">
            <a:avLst/>
          </a:prstGeom>
        </p:spPr>
      </p:pic>
      <p:grpSp>
        <p:nvGrpSpPr>
          <p:cNvPr id="16" name="object 16"/>
          <p:cNvGrpSpPr/>
          <p:nvPr/>
        </p:nvGrpSpPr>
        <p:grpSpPr>
          <a:xfrm>
            <a:off x="4783835" y="4416663"/>
            <a:ext cx="1540510" cy="496570"/>
            <a:chOff x="4783835" y="4416663"/>
            <a:chExt cx="1540510" cy="496570"/>
          </a:xfrm>
        </p:grpSpPr>
        <p:sp>
          <p:nvSpPr>
            <p:cNvPr id="17" name="object 17"/>
            <p:cNvSpPr/>
            <p:nvPr/>
          </p:nvSpPr>
          <p:spPr>
            <a:xfrm>
              <a:off x="4802885" y="4465947"/>
              <a:ext cx="1430020" cy="427990"/>
            </a:xfrm>
            <a:custGeom>
              <a:avLst/>
              <a:gdLst/>
              <a:ahLst/>
              <a:cxnLst/>
              <a:rect l="l" t="t" r="r" b="b"/>
              <a:pathLst>
                <a:path w="1430020" h="427989">
                  <a:moveTo>
                    <a:pt x="0" y="427647"/>
                  </a:moveTo>
                  <a:lnTo>
                    <a:pt x="1429677" y="0"/>
                  </a:lnTo>
                </a:path>
              </a:pathLst>
            </a:custGeom>
            <a:ln w="38100">
              <a:solidFill>
                <a:srgbClr val="9BC750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6197930" y="4416663"/>
              <a:ext cx="126364" cy="109855"/>
            </a:xfrm>
            <a:custGeom>
              <a:avLst/>
              <a:gdLst/>
              <a:ahLst/>
              <a:cxnLst/>
              <a:rect l="l" t="t" r="r" b="b"/>
              <a:pathLst>
                <a:path w="126364" h="109854">
                  <a:moveTo>
                    <a:pt x="0" y="0"/>
                  </a:moveTo>
                  <a:lnTo>
                    <a:pt x="32765" y="109499"/>
                  </a:lnTo>
                  <a:lnTo>
                    <a:pt x="125895" y="219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BC75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/>
          <p:nvPr/>
        </p:nvSpPr>
        <p:spPr>
          <a:xfrm>
            <a:off x="5379720" y="1472183"/>
            <a:ext cx="2961640" cy="830580"/>
          </a:xfrm>
          <a:custGeom>
            <a:avLst/>
            <a:gdLst/>
            <a:ahLst/>
            <a:cxnLst/>
            <a:rect l="l" t="t" r="r" b="b"/>
            <a:pathLst>
              <a:path w="2961640" h="830580">
                <a:moveTo>
                  <a:pt x="0" y="0"/>
                </a:moveTo>
                <a:lnTo>
                  <a:pt x="2961131" y="0"/>
                </a:lnTo>
                <a:lnTo>
                  <a:pt x="2961131" y="830580"/>
                </a:lnTo>
                <a:lnTo>
                  <a:pt x="0" y="830580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2A9FB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398525" y="247650"/>
            <a:ext cx="10683240" cy="2795270"/>
          </a:xfrm>
          <a:prstGeom prst="rect">
            <a:avLst/>
          </a:prstGeom>
          <a:ln w="25907">
            <a:solidFill>
              <a:srgbClr val="9BC750"/>
            </a:solidFill>
          </a:ln>
        </p:spPr>
        <p:txBody>
          <a:bodyPr vert="horz" wrap="square" lIns="0" tIns="172085" rIns="0" bIns="0" rtlCol="0">
            <a:spAutoFit/>
          </a:bodyPr>
          <a:lstStyle/>
          <a:p>
            <a:pPr marL="182245">
              <a:lnSpc>
                <a:spcPct val="100000"/>
              </a:lnSpc>
              <a:spcBef>
                <a:spcPts val="1355"/>
              </a:spcBef>
            </a:pPr>
            <a:r>
              <a:rPr sz="2000" spc="-10" dirty="0">
                <a:solidFill>
                  <a:srgbClr val="779F31"/>
                </a:solidFill>
                <a:latin typeface="Verdana"/>
                <a:cs typeface="Verdana"/>
              </a:rPr>
              <a:t>Template-driven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5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550">
              <a:latin typeface="Verdana"/>
              <a:cs typeface="Verdana"/>
            </a:endParaRPr>
          </a:p>
          <a:p>
            <a:pPr marL="5072380" marR="2938780">
              <a:lnSpc>
                <a:spcPct val="100000"/>
              </a:lnSpc>
            </a:pP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public</a:t>
            </a:r>
            <a:r>
              <a:rPr sz="1200" spc="20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firstName</a:t>
            </a:r>
            <a:r>
              <a:rPr sz="1200" spc="30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=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 'Jack',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public</a:t>
            </a:r>
            <a:r>
              <a:rPr sz="1200" spc="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lastName</a:t>
            </a:r>
            <a:r>
              <a:rPr sz="1200" spc="1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=</a:t>
            </a:r>
            <a:r>
              <a:rPr sz="1200" spc="-1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'Harkness', </a:t>
            </a:r>
            <a:r>
              <a:rPr sz="1200" spc="-710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public</a:t>
            </a:r>
            <a:r>
              <a:rPr sz="1200" spc="2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email</a:t>
            </a:r>
            <a:r>
              <a:rPr sz="1200" spc="1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=</a:t>
            </a:r>
            <a:r>
              <a:rPr sz="1200" spc="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'',</a:t>
            </a:r>
            <a:endParaRPr sz="1200">
              <a:latin typeface="Courier New"/>
              <a:cs typeface="Courier New"/>
            </a:endParaRPr>
          </a:p>
          <a:p>
            <a:pPr marL="5072380">
              <a:lnSpc>
                <a:spcPct val="100000"/>
              </a:lnSpc>
            </a:pP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public</a:t>
            </a:r>
            <a:r>
              <a:rPr sz="1200" spc="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sendCatalog</a:t>
            </a:r>
            <a:r>
              <a:rPr sz="1200" spc="30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=</a:t>
            </a:r>
            <a:r>
              <a:rPr sz="1200" spc="-1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false,</a:t>
            </a:r>
            <a:endParaRPr sz="1200">
              <a:latin typeface="Courier New"/>
              <a:cs typeface="Courier New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379720" y="5669279"/>
            <a:ext cx="2961640" cy="830580"/>
          </a:xfrm>
          <a:prstGeom prst="rect">
            <a:avLst/>
          </a:prstGeom>
          <a:ln w="9144">
            <a:solidFill>
              <a:srgbClr val="2A9FBB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90805" marR="198120">
              <a:lnSpc>
                <a:spcPct val="100000"/>
              </a:lnSpc>
              <a:spcBef>
                <a:spcPts val="295"/>
              </a:spcBef>
            </a:pP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public</a:t>
            </a:r>
            <a:r>
              <a:rPr sz="1200" spc="20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firstName</a:t>
            </a:r>
            <a:r>
              <a:rPr sz="1200" spc="30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=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 'Jack',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public</a:t>
            </a:r>
            <a:r>
              <a:rPr sz="1200" spc="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lastName</a:t>
            </a:r>
            <a:r>
              <a:rPr sz="1200" spc="1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=</a:t>
            </a:r>
            <a:r>
              <a:rPr sz="1200" spc="-1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'Harkness', </a:t>
            </a:r>
            <a:r>
              <a:rPr sz="1200" spc="-70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public</a:t>
            </a:r>
            <a:r>
              <a:rPr sz="1200" spc="2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email</a:t>
            </a:r>
            <a:r>
              <a:rPr sz="1200" spc="1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=</a:t>
            </a:r>
            <a:r>
              <a:rPr sz="1200" spc="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'',</a:t>
            </a:r>
            <a:endParaRPr sz="1200">
              <a:latin typeface="Courier New"/>
              <a:cs typeface="Courier New"/>
            </a:endParaRPr>
          </a:p>
          <a:p>
            <a:pPr marL="90805">
              <a:lnSpc>
                <a:spcPct val="100000"/>
              </a:lnSpc>
            </a:pP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public</a:t>
            </a:r>
            <a:r>
              <a:rPr sz="1200" spc="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sendCatalog</a:t>
            </a:r>
            <a:r>
              <a:rPr sz="1200" spc="30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dirty="0">
                <a:solidFill>
                  <a:srgbClr val="404040"/>
                </a:solidFill>
                <a:latin typeface="Courier New"/>
                <a:cs typeface="Courier New"/>
              </a:rPr>
              <a:t>=</a:t>
            </a:r>
            <a:r>
              <a:rPr sz="1200" spc="-15" dirty="0">
                <a:solidFill>
                  <a:srgbClr val="404040"/>
                </a:solidFill>
                <a:latin typeface="Courier New"/>
                <a:cs typeface="Courier New"/>
              </a:rPr>
              <a:t> </a:t>
            </a:r>
            <a:r>
              <a:rPr sz="1200" spc="-5" dirty="0">
                <a:solidFill>
                  <a:srgbClr val="404040"/>
                </a:solidFill>
                <a:latin typeface="Courier New"/>
                <a:cs typeface="Courier New"/>
              </a:rPr>
              <a:t>false,</a:t>
            </a:r>
            <a:endParaRPr sz="1200">
              <a:latin typeface="Courier New"/>
              <a:cs typeface="Courier New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8311895" y="4419600"/>
            <a:ext cx="448309" cy="1685289"/>
            <a:chOff x="8311895" y="4419600"/>
            <a:chExt cx="448309" cy="1685289"/>
          </a:xfrm>
        </p:grpSpPr>
        <p:sp>
          <p:nvSpPr>
            <p:cNvPr id="23" name="object 23"/>
            <p:cNvSpPr/>
            <p:nvPr/>
          </p:nvSpPr>
          <p:spPr>
            <a:xfrm>
              <a:off x="8330945" y="4438650"/>
              <a:ext cx="347345" cy="384810"/>
            </a:xfrm>
            <a:custGeom>
              <a:avLst/>
              <a:gdLst/>
              <a:ahLst/>
              <a:cxnLst/>
              <a:rect l="l" t="t" r="r" b="b"/>
              <a:pathLst>
                <a:path w="347345" h="384810">
                  <a:moveTo>
                    <a:pt x="0" y="0"/>
                  </a:moveTo>
                  <a:lnTo>
                    <a:pt x="346824" y="384238"/>
                  </a:lnTo>
                </a:path>
              </a:pathLst>
            </a:custGeom>
            <a:ln w="38100">
              <a:solidFill>
                <a:srgbClr val="2A9FBB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8622589" y="4770452"/>
              <a:ext cx="119380" cy="123189"/>
            </a:xfrm>
            <a:custGeom>
              <a:avLst/>
              <a:gdLst/>
              <a:ahLst/>
              <a:cxnLst/>
              <a:rect l="l" t="t" r="r" b="b"/>
              <a:pathLst>
                <a:path w="119379" h="123189">
                  <a:moveTo>
                    <a:pt x="84848" y="0"/>
                  </a:moveTo>
                  <a:lnTo>
                    <a:pt x="0" y="76580"/>
                  </a:lnTo>
                  <a:lnTo>
                    <a:pt x="119011" y="123139"/>
                  </a:lnTo>
                  <a:lnTo>
                    <a:pt x="84848" y="0"/>
                  </a:lnTo>
                  <a:close/>
                </a:path>
              </a:pathLst>
            </a:custGeom>
            <a:solidFill>
              <a:srgbClr val="2A9F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8341613" y="4984614"/>
              <a:ext cx="370205" cy="1101090"/>
            </a:xfrm>
            <a:custGeom>
              <a:avLst/>
              <a:gdLst/>
              <a:ahLst/>
              <a:cxnLst/>
              <a:rect l="l" t="t" r="r" b="b"/>
              <a:pathLst>
                <a:path w="370204" h="1101089">
                  <a:moveTo>
                    <a:pt x="0" y="1100734"/>
                  </a:moveTo>
                  <a:lnTo>
                    <a:pt x="369862" y="0"/>
                  </a:lnTo>
                </a:path>
              </a:pathLst>
            </a:custGeom>
            <a:ln w="38100">
              <a:solidFill>
                <a:srgbClr val="2A9FBB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8651239" y="4894319"/>
              <a:ext cx="108585" cy="127000"/>
            </a:xfrm>
            <a:custGeom>
              <a:avLst/>
              <a:gdLst/>
              <a:ahLst/>
              <a:cxnLst/>
              <a:rect l="l" t="t" r="r" b="b"/>
              <a:pathLst>
                <a:path w="108584" h="127000">
                  <a:moveTo>
                    <a:pt x="90563" y="0"/>
                  </a:moveTo>
                  <a:lnTo>
                    <a:pt x="0" y="90157"/>
                  </a:lnTo>
                  <a:lnTo>
                    <a:pt x="108343" y="126555"/>
                  </a:lnTo>
                  <a:lnTo>
                    <a:pt x="90563" y="0"/>
                  </a:lnTo>
                  <a:close/>
                </a:path>
              </a:pathLst>
            </a:custGeom>
            <a:solidFill>
              <a:srgbClr val="2A9F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398525" y="3195066"/>
            <a:ext cx="10683240" cy="3442970"/>
          </a:xfrm>
          <a:prstGeom prst="rect">
            <a:avLst/>
          </a:prstGeom>
          <a:ln w="25907">
            <a:solidFill>
              <a:srgbClr val="2A9FBB"/>
            </a:solidFill>
          </a:ln>
        </p:spPr>
        <p:txBody>
          <a:bodyPr vert="horz" wrap="square" lIns="0" tIns="171450" rIns="0" bIns="0" rtlCol="0">
            <a:spAutoFit/>
          </a:bodyPr>
          <a:lstStyle/>
          <a:p>
            <a:pPr marL="182245">
              <a:lnSpc>
                <a:spcPct val="100000"/>
              </a:lnSpc>
              <a:spcBef>
                <a:spcPts val="1350"/>
              </a:spcBef>
            </a:pPr>
            <a:r>
              <a:rPr sz="2000" spc="15" dirty="0">
                <a:solidFill>
                  <a:srgbClr val="1F778D"/>
                </a:solidFill>
                <a:latin typeface="Verdana"/>
                <a:cs typeface="Verdana"/>
              </a:rPr>
              <a:t>Reactive</a:t>
            </a:r>
            <a:endParaRPr sz="2000">
              <a:latin typeface="Verdana"/>
              <a:cs typeface="Verdana"/>
            </a:endParaRPr>
          </a:p>
        </p:txBody>
      </p:sp>
      <p:grpSp>
        <p:nvGrpSpPr>
          <p:cNvPr id="28" name="object 28"/>
          <p:cNvGrpSpPr/>
          <p:nvPr/>
        </p:nvGrpSpPr>
        <p:grpSpPr>
          <a:xfrm>
            <a:off x="8341614" y="1831842"/>
            <a:ext cx="400685" cy="114300"/>
            <a:chOff x="8341614" y="1831842"/>
            <a:chExt cx="400685" cy="114300"/>
          </a:xfrm>
        </p:grpSpPr>
        <p:sp>
          <p:nvSpPr>
            <p:cNvPr id="29" name="object 29"/>
            <p:cNvSpPr/>
            <p:nvPr/>
          </p:nvSpPr>
          <p:spPr>
            <a:xfrm>
              <a:off x="8341614" y="1888997"/>
              <a:ext cx="305435" cy="0"/>
            </a:xfrm>
            <a:custGeom>
              <a:avLst/>
              <a:gdLst/>
              <a:ahLst/>
              <a:cxnLst/>
              <a:rect l="l" t="t" r="r" b="b"/>
              <a:pathLst>
                <a:path w="305434">
                  <a:moveTo>
                    <a:pt x="0" y="0"/>
                  </a:moveTo>
                  <a:lnTo>
                    <a:pt x="304939" y="0"/>
                  </a:lnTo>
                </a:path>
              </a:pathLst>
            </a:custGeom>
            <a:ln w="38100">
              <a:solidFill>
                <a:srgbClr val="2A9FBB"/>
              </a:solidFill>
              <a:prstDash val="dash"/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8627512" y="1831842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>
                  <a:moveTo>
                    <a:pt x="0" y="0"/>
                  </a:moveTo>
                  <a:lnTo>
                    <a:pt x="0" y="114300"/>
                  </a:lnTo>
                  <a:lnTo>
                    <a:pt x="114300" y="571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9F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48212A27-E6BF-37F9-656B-50C15C84A90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13131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217932" y="0"/>
            <a:ext cx="11756390" cy="6858000"/>
            <a:chOff x="217932" y="0"/>
            <a:chExt cx="11756390" cy="68580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495532" y="6184391"/>
              <a:ext cx="451103" cy="44957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7932" y="0"/>
              <a:ext cx="11756135" cy="6857999"/>
            </a:xfrm>
            <a:prstGeom prst="rect">
              <a:avLst/>
            </a:prstGeom>
          </p:spPr>
        </p:pic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B2DCD-D232-4DFB-925A-2A903D2A6F0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6BA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2500" y="0"/>
            <a:ext cx="10286999" cy="685799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7A9238-F55E-431B-6F4F-99A2026ECFC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C1D2D9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1539" y="0"/>
            <a:ext cx="10408919" cy="68579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C32E8F-2F0E-EF6B-821E-6203C44B7A7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9464" y="623092"/>
            <a:ext cx="10462584" cy="513214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669BF3-B865-BF6F-A182-48924F3C98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0E110F-61FD-15C8-41D9-F823921AFEAC}"/>
              </a:ext>
            </a:extLst>
          </p:cNvPr>
          <p:cNvSpPr/>
          <p:nvPr/>
        </p:nvSpPr>
        <p:spPr>
          <a:xfrm>
            <a:off x="859464" y="2514600"/>
            <a:ext cx="9732336" cy="16764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13C9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8596" y="0"/>
            <a:ext cx="10274807" cy="68579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8F5D6-7EAB-6318-81CA-C07DFFC1364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Words>153</Words>
  <Application>Microsoft Office PowerPoint</Application>
  <PresentationFormat>Widescreen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Courier New</vt:lpstr>
      <vt:lpstr>Segoe UI</vt:lpstr>
      <vt:lpstr>Times New Roman</vt:lpstr>
      <vt:lpstr>Verdana</vt:lpstr>
      <vt:lpstr>Office Theme</vt:lpstr>
      <vt:lpstr>Final Words</vt:lpstr>
      <vt:lpstr> Template-  driven</vt:lpstr>
      <vt:lpstr>Angular Forms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Sending an HTTP Request</vt:lpstr>
      <vt:lpstr>PowerPoint Presentation</vt:lpstr>
      <vt:lpstr>Learning More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Stephen Samuels</cp:lastModifiedBy>
  <cp:revision>3</cp:revision>
  <dcterms:created xsi:type="dcterms:W3CDTF">2023-06-02T04:25:03Z</dcterms:created>
  <dcterms:modified xsi:type="dcterms:W3CDTF">2023-06-02T04:59:36Z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2018-11-02T00:00:00Z</vt:filetime>
  </property>
  <property fmtid="{D5CDD505-2E9C-101B-9397-08002B2CF9AE}" pid="3" name="Creator">
    <vt:lpwstr>Acrobat PDFMaker 19 for PowerPoint</vt:lpwstr>
  </property>
  <property fmtid="{D5CDD505-2E9C-101B-9397-08002B2CF9AE}" pid="4" name="LastSaved">
    <vt:filetime>2023-06-02T00:00:00Z</vt:filetime>
  </property>
</Properties>
</file>